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29"/>
  </p:notesMasterIdLst>
  <p:handoutMasterIdLst>
    <p:handoutMasterId r:id="rId130"/>
  </p:handoutMasterIdLst>
  <p:sldIdLst>
    <p:sldId id="262" r:id="rId2"/>
    <p:sldId id="257" r:id="rId3"/>
    <p:sldId id="369" r:id="rId4"/>
    <p:sldId id="296" r:id="rId5"/>
    <p:sldId id="295" r:id="rId6"/>
    <p:sldId id="263" r:id="rId7"/>
    <p:sldId id="264" r:id="rId8"/>
    <p:sldId id="276" r:id="rId9"/>
    <p:sldId id="269" r:id="rId10"/>
    <p:sldId id="271" r:id="rId11"/>
    <p:sldId id="270" r:id="rId12"/>
    <p:sldId id="273" r:id="rId13"/>
    <p:sldId id="274" r:id="rId14"/>
    <p:sldId id="277" r:id="rId15"/>
    <p:sldId id="320" r:id="rId16"/>
    <p:sldId id="321" r:id="rId17"/>
    <p:sldId id="322" r:id="rId18"/>
    <p:sldId id="323" r:id="rId19"/>
    <p:sldId id="326" r:id="rId20"/>
    <p:sldId id="327" r:id="rId21"/>
    <p:sldId id="328" r:id="rId22"/>
    <p:sldId id="329" r:id="rId23"/>
    <p:sldId id="324"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50" r:id="rId37"/>
    <p:sldId id="351" r:id="rId38"/>
    <p:sldId id="362" r:id="rId39"/>
    <p:sldId id="352" r:id="rId40"/>
    <p:sldId id="353" r:id="rId41"/>
    <p:sldId id="354" r:id="rId42"/>
    <p:sldId id="355" r:id="rId43"/>
    <p:sldId id="356" r:id="rId44"/>
    <p:sldId id="357" r:id="rId45"/>
    <p:sldId id="358" r:id="rId46"/>
    <p:sldId id="359" r:id="rId47"/>
    <p:sldId id="360" r:id="rId48"/>
    <p:sldId id="361" r:id="rId49"/>
    <p:sldId id="363" r:id="rId50"/>
    <p:sldId id="364" r:id="rId51"/>
    <p:sldId id="365" r:id="rId52"/>
    <p:sldId id="370" r:id="rId53"/>
    <p:sldId id="366" r:id="rId54"/>
    <p:sldId id="367" r:id="rId55"/>
    <p:sldId id="368" r:id="rId56"/>
    <p:sldId id="297" r:id="rId57"/>
    <p:sldId id="265" r:id="rId58"/>
    <p:sldId id="266" r:id="rId59"/>
    <p:sldId id="372" r:id="rId60"/>
    <p:sldId id="373" r:id="rId61"/>
    <p:sldId id="374" r:id="rId62"/>
    <p:sldId id="375" r:id="rId63"/>
    <p:sldId id="376" r:id="rId64"/>
    <p:sldId id="377" r:id="rId65"/>
    <p:sldId id="378" r:id="rId66"/>
    <p:sldId id="379" r:id="rId67"/>
    <p:sldId id="380" r:id="rId68"/>
    <p:sldId id="381" r:id="rId69"/>
    <p:sldId id="392" r:id="rId70"/>
    <p:sldId id="383" r:id="rId71"/>
    <p:sldId id="384" r:id="rId72"/>
    <p:sldId id="393" r:id="rId73"/>
    <p:sldId id="394" r:id="rId74"/>
    <p:sldId id="395" r:id="rId75"/>
    <p:sldId id="398" r:id="rId76"/>
    <p:sldId id="397" r:id="rId77"/>
    <p:sldId id="400" r:id="rId78"/>
    <p:sldId id="401" r:id="rId79"/>
    <p:sldId id="402" r:id="rId80"/>
    <p:sldId id="403" r:id="rId81"/>
    <p:sldId id="404" r:id="rId82"/>
    <p:sldId id="405" r:id="rId83"/>
    <p:sldId id="406" r:id="rId84"/>
    <p:sldId id="407" r:id="rId85"/>
    <p:sldId id="408" r:id="rId86"/>
    <p:sldId id="409" r:id="rId87"/>
    <p:sldId id="410" r:id="rId88"/>
    <p:sldId id="411" r:id="rId89"/>
    <p:sldId id="298" r:id="rId90"/>
    <p:sldId id="267" r:id="rId91"/>
    <p:sldId id="268" r:id="rId92"/>
    <p:sldId id="412" r:id="rId93"/>
    <p:sldId id="413" r:id="rId94"/>
    <p:sldId id="414" r:id="rId95"/>
    <p:sldId id="415" r:id="rId96"/>
    <p:sldId id="416" r:id="rId97"/>
    <p:sldId id="417" r:id="rId98"/>
    <p:sldId id="418" r:id="rId99"/>
    <p:sldId id="419" r:id="rId100"/>
    <p:sldId id="420" r:id="rId101"/>
    <p:sldId id="421" r:id="rId102"/>
    <p:sldId id="422" r:id="rId103"/>
    <p:sldId id="423" r:id="rId104"/>
    <p:sldId id="424" r:id="rId105"/>
    <p:sldId id="425" r:id="rId106"/>
    <p:sldId id="426" r:id="rId107"/>
    <p:sldId id="427" r:id="rId108"/>
    <p:sldId id="428" r:id="rId109"/>
    <p:sldId id="429" r:id="rId110"/>
    <p:sldId id="430" r:id="rId111"/>
    <p:sldId id="431" r:id="rId112"/>
    <p:sldId id="432" r:id="rId113"/>
    <p:sldId id="436" r:id="rId114"/>
    <p:sldId id="437" r:id="rId115"/>
    <p:sldId id="438" r:id="rId116"/>
    <p:sldId id="439" r:id="rId117"/>
    <p:sldId id="440" r:id="rId118"/>
    <p:sldId id="435" r:id="rId119"/>
    <p:sldId id="442" r:id="rId120"/>
    <p:sldId id="444" r:id="rId121"/>
    <p:sldId id="445" r:id="rId122"/>
    <p:sldId id="446" r:id="rId123"/>
    <p:sldId id="447" r:id="rId124"/>
    <p:sldId id="492" r:id="rId125"/>
    <p:sldId id="493" r:id="rId126"/>
    <p:sldId id="494" r:id="rId127"/>
    <p:sldId id="261" r:id="rId128"/>
  </p:sldIdLst>
  <p:sldSz cx="10691813" cy="7559675"/>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798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æ æ ·å¼ï¼ç½æ ¼å">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91" autoAdjust="0"/>
    <p:restoredTop sz="94632"/>
  </p:normalViewPr>
  <p:slideViewPr>
    <p:cSldViewPr snapToGrid="0" snapToObjects="1">
      <p:cViewPr varScale="1">
        <p:scale>
          <a:sx n="106" d="100"/>
          <a:sy n="106" d="100"/>
        </p:scale>
        <p:origin x="1048" y="192"/>
      </p:cViewPr>
      <p:guideLst/>
    </p:cSldViewPr>
  </p:slideViewPr>
  <p:notesTextViewPr>
    <p:cViewPr>
      <p:scale>
        <a:sx n="1" d="1"/>
        <a:sy n="1" d="1"/>
      </p:scale>
      <p:origin x="0" y="0"/>
    </p:cViewPr>
  </p:notesTextViewPr>
  <p:notesViewPr>
    <p:cSldViewPr snapToGrid="0" snapToObjects="1">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t>10/9/18</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t>‹#›</a:t>
            </a:fld>
            <a:endParaRPr 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10/9/18</a:t>
            </a:fld>
            <a:endParaRPr lang="en-US" dirty="0"/>
          </a:p>
        </p:txBody>
      </p:sp>
      <p:sp>
        <p:nvSpPr>
          <p:cNvPr id="4" name="Slide Image Placeholder 3"/>
          <p:cNvSpPr>
            <a:spLocks noGrp="1" noRot="1" noChangeAspect="1"/>
          </p:cNvSpPr>
          <p:nvPr>
            <p:ph type="sldImg" idx="2"/>
          </p:nvPr>
        </p:nvSpPr>
        <p:spPr>
          <a:xfrm>
            <a:off x="1246696" y="1143000"/>
            <a:ext cx="4364609"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ima_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0" name="Gruppo 9"/>
          <p:cNvGrpSpPr/>
          <p:nvPr/>
        </p:nvGrpSpPr>
        <p:grpSpPr>
          <a:xfrm>
            <a:off x="4063387" y="0"/>
            <a:ext cx="2565039" cy="1371600"/>
            <a:chOff x="4063387" y="0"/>
            <a:chExt cx="2565039" cy="1371600"/>
          </a:xfrm>
        </p:grpSpPr>
        <p:sp>
          <p:nvSpPr>
            <p:cNvPr id="12" name="Rettangolo 11"/>
            <p:cNvSpPr/>
            <p:nvPr/>
          </p:nvSpPr>
          <p:spPr>
            <a:xfrm>
              <a:off x="4063387" y="0"/>
              <a:ext cx="2565039"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Elemento grafico 12"/>
            <p:cNvPicPr>
              <a:picLocks noChangeAspect="1"/>
            </p:cNvPicPr>
            <p:nvPr/>
          </p:nvPicPr>
          <p:blipFill>
            <a:blip r:embed="rId3"/>
            <a:stretch>
              <a:fillRect/>
            </a:stretch>
          </p:blipFill>
          <p:spPr>
            <a:xfrm>
              <a:off x="4324502" y="65691"/>
              <a:ext cx="2042808" cy="1211835"/>
            </a:xfrm>
            <a:prstGeom prst="rect">
              <a:avLst/>
            </a:prstGeom>
          </p:spPr>
        </p:pic>
      </p:grpSp>
      <p:grpSp>
        <p:nvGrpSpPr>
          <p:cNvPr id="14" name="Gruppo 13"/>
          <p:cNvGrpSpPr/>
          <p:nvPr/>
        </p:nvGrpSpPr>
        <p:grpSpPr>
          <a:xfrm>
            <a:off x="0" y="6117021"/>
            <a:ext cx="10691813" cy="1442654"/>
            <a:chOff x="0" y="6117021"/>
            <a:chExt cx="10691813" cy="1442654"/>
          </a:xfrm>
        </p:grpSpPr>
        <p:sp>
          <p:nvSpPr>
            <p:cNvPr id="15" name="Rettangolo 14"/>
            <p:cNvSpPr/>
            <p:nvPr/>
          </p:nvSpPr>
          <p:spPr>
            <a:xfrm>
              <a:off x="0" y="6127531"/>
              <a:ext cx="10691813" cy="1432144"/>
            </a:xfrm>
            <a:prstGeom prst="rect">
              <a:avLst/>
            </a:prstGeom>
            <a:solidFill>
              <a:schemeClr val="bg1"/>
            </a:solidFill>
            <a:ln w="22225"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1 15"/>
            <p:cNvCxnSpPr/>
            <p:nvPr/>
          </p:nvCxnSpPr>
          <p:spPr>
            <a:xfrm>
              <a:off x="0" y="6117021"/>
              <a:ext cx="1069181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Elemento grafico 16"/>
            <p:cNvPicPr>
              <a:picLocks noChangeAspect="1"/>
            </p:cNvPicPr>
            <p:nvPr/>
          </p:nvPicPr>
          <p:blipFill>
            <a:blip r:embed="rId4"/>
            <a:stretch>
              <a:fillRect/>
            </a:stretch>
          </p:blipFill>
          <p:spPr>
            <a:xfrm>
              <a:off x="4440714" y="6213406"/>
              <a:ext cx="1810384" cy="1260394"/>
            </a:xfrm>
            <a:prstGeom prst="rect">
              <a:avLst/>
            </a:prstGeom>
          </p:spPr>
        </p:pic>
        <p:cxnSp>
          <p:nvCxnSpPr>
            <p:cNvPr id="18" name="Connettore 1 17"/>
            <p:cNvCxnSpPr/>
            <p:nvPr/>
          </p:nvCxnSpPr>
          <p:spPr>
            <a:xfrm>
              <a:off x="4329906" y="6118006"/>
              <a:ext cx="20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a:off x="4406106" y="6118006"/>
              <a:ext cx="1879600" cy="0"/>
            </a:xfrm>
            <a:prstGeom prst="line">
              <a:avLst/>
            </a:prstGeom>
            <a:ln w="57150">
              <a:solidFill>
                <a:srgbClr val="024FA2"/>
              </a:solidFill>
            </a:ln>
          </p:spPr>
          <p:style>
            <a:lnRef idx="1">
              <a:schemeClr val="accent1"/>
            </a:lnRef>
            <a:fillRef idx="0">
              <a:schemeClr val="accent1"/>
            </a:fillRef>
            <a:effectRef idx="0">
              <a:schemeClr val="accent1"/>
            </a:effectRef>
            <a:fontRef idx="minor">
              <a:schemeClr val="tx1"/>
            </a:fontRef>
          </p:style>
        </p:cxnSp>
      </p:grpSp>
      <p:grpSp>
        <p:nvGrpSpPr>
          <p:cNvPr id="20" name="Gruppo 19"/>
          <p:cNvGrpSpPr/>
          <p:nvPr/>
        </p:nvGrpSpPr>
        <p:grpSpPr>
          <a:xfrm>
            <a:off x="0" y="6117021"/>
            <a:ext cx="10691813" cy="1442654"/>
            <a:chOff x="0" y="6117021"/>
            <a:chExt cx="10691813" cy="1442654"/>
          </a:xfrm>
        </p:grpSpPr>
        <p:sp>
          <p:nvSpPr>
            <p:cNvPr id="21" name="Rettangolo 20"/>
            <p:cNvSpPr/>
            <p:nvPr/>
          </p:nvSpPr>
          <p:spPr>
            <a:xfrm>
              <a:off x="0" y="6127531"/>
              <a:ext cx="10691813" cy="1432144"/>
            </a:xfrm>
            <a:prstGeom prst="rect">
              <a:avLst/>
            </a:prstGeom>
            <a:solidFill>
              <a:schemeClr val="bg1"/>
            </a:solidFill>
            <a:ln w="22225"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1 21"/>
            <p:cNvCxnSpPr/>
            <p:nvPr/>
          </p:nvCxnSpPr>
          <p:spPr>
            <a:xfrm>
              <a:off x="0" y="6117021"/>
              <a:ext cx="1069181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Elemento grafico 22"/>
            <p:cNvPicPr>
              <a:picLocks noChangeAspect="1"/>
            </p:cNvPicPr>
            <p:nvPr/>
          </p:nvPicPr>
          <p:blipFill>
            <a:blip r:embed="rId4"/>
            <a:stretch>
              <a:fillRect/>
            </a:stretch>
          </p:blipFill>
          <p:spPr>
            <a:xfrm>
              <a:off x="4440714" y="6213406"/>
              <a:ext cx="1810384" cy="1260394"/>
            </a:xfrm>
            <a:prstGeom prst="rect">
              <a:avLst/>
            </a:prstGeom>
          </p:spPr>
        </p:pic>
        <p:cxnSp>
          <p:nvCxnSpPr>
            <p:cNvPr id="24" name="Connettore 1 23"/>
            <p:cNvCxnSpPr/>
            <p:nvPr/>
          </p:nvCxnSpPr>
          <p:spPr>
            <a:xfrm>
              <a:off x="4329906" y="6118006"/>
              <a:ext cx="20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ttore 1 24"/>
            <p:cNvCxnSpPr/>
            <p:nvPr/>
          </p:nvCxnSpPr>
          <p:spPr>
            <a:xfrm>
              <a:off x="4406106" y="6118006"/>
              <a:ext cx="1879600" cy="0"/>
            </a:xfrm>
            <a:prstGeom prst="line">
              <a:avLst/>
            </a:prstGeom>
            <a:ln w="57150">
              <a:solidFill>
                <a:srgbClr val="024FA2"/>
              </a:solidFill>
            </a:ln>
          </p:spPr>
          <p:style>
            <a:lnRef idx="1">
              <a:schemeClr val="accent1"/>
            </a:lnRef>
            <a:fillRef idx="0">
              <a:schemeClr val="accent1"/>
            </a:fillRef>
            <a:effectRef idx="0">
              <a:schemeClr val="accent1"/>
            </a:effectRef>
            <a:fontRef idx="minor">
              <a:schemeClr val="tx1"/>
            </a:fontRef>
          </p:style>
        </p:cxnSp>
      </p:grpSp>
      <p:sp>
        <p:nvSpPr>
          <p:cNvPr id="4" name="TextBox 3"/>
          <p:cNvSpPr txBox="1"/>
          <p:nvPr userDrawn="1"/>
        </p:nvSpPr>
        <p:spPr>
          <a:xfrm>
            <a:off x="801885" y="2469464"/>
            <a:ext cx="9088041" cy="1446550"/>
          </a:xfrm>
          <a:prstGeom prst="rect">
            <a:avLst/>
          </a:prstGeom>
          <a:noFill/>
        </p:spPr>
        <p:txBody>
          <a:bodyPr wrap="square" rtlCol="0">
            <a:spAutoFit/>
          </a:bodyPr>
          <a:lstStyle/>
          <a:p>
            <a:pPr algn="ctr"/>
            <a:r>
              <a:rPr lang="en-US" sz="8800" b="1" dirty="0">
                <a:solidFill>
                  <a:schemeClr val="bg1"/>
                </a:solidFill>
                <a:latin typeface="Calibri" charset="0"/>
                <a:ea typeface="Calibri" charset="0"/>
                <a:cs typeface="Calibri" charset="0"/>
              </a:rPr>
              <a:t>Title</a:t>
            </a:r>
          </a:p>
        </p:txBody>
      </p:sp>
      <p:sp>
        <p:nvSpPr>
          <p:cNvPr id="26" name="TextBox 25"/>
          <p:cNvSpPr txBox="1"/>
          <p:nvPr userDrawn="1"/>
        </p:nvSpPr>
        <p:spPr>
          <a:xfrm>
            <a:off x="801885" y="4888909"/>
            <a:ext cx="9088041" cy="707886"/>
          </a:xfrm>
          <a:prstGeom prst="rect">
            <a:avLst/>
          </a:prstGeom>
          <a:noFill/>
        </p:spPr>
        <p:txBody>
          <a:bodyPr wrap="square" rtlCol="0">
            <a:spAutoFit/>
          </a:bodyPr>
          <a:lstStyle/>
          <a:p>
            <a:pPr algn="ctr"/>
            <a:r>
              <a:rPr lang="en-US" sz="4000" b="1" dirty="0">
                <a:solidFill>
                  <a:schemeClr val="bg1"/>
                </a:solidFill>
                <a:latin typeface="Calibri" charset="0"/>
                <a:ea typeface="Calibri" charset="0"/>
                <a:cs typeface="Calibri" charset="0"/>
              </a:rPr>
              <a:t>Sub-title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olo-contenuto">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062" y="2366716"/>
            <a:ext cx="9221689" cy="4442242"/>
          </a:xfrm>
        </p:spPr>
        <p:txBody>
          <a:bodyPr/>
          <a:lstStyle>
            <a:lvl1pPr>
              <a:defRPr>
                <a:latin typeface="Calibri" charset="0"/>
                <a:ea typeface="Calibri" charset="0"/>
                <a:cs typeface="Calibri" charset="0"/>
              </a:defRPr>
            </a:lvl1pPr>
          </a:lstStyle>
          <a:p>
            <a:pPr lvl="0"/>
            <a:r>
              <a:rPr lang="en-US" dirty="0"/>
              <a:t>Click to edit Master text styles</a:t>
            </a:r>
          </a:p>
        </p:txBody>
      </p:sp>
      <p:sp>
        <p:nvSpPr>
          <p:cNvPr id="6" name="Slide Number Placeholder 5"/>
          <p:cNvSpPr>
            <a:spLocks noGrp="1"/>
          </p:cNvSpPr>
          <p:nvPr>
            <p:ph type="sldNum" sz="quarter" idx="12"/>
          </p:nvPr>
        </p:nvSpPr>
        <p:spPr>
          <a:xfrm>
            <a:off x="7551093" y="7006700"/>
            <a:ext cx="2405658" cy="402483"/>
          </a:xfrm>
          <a:prstGeom prst="rect">
            <a:avLst/>
          </a:prstGeom>
        </p:spPr>
        <p:txBody>
          <a:bodyPr/>
          <a:lstStyle>
            <a:lvl1pPr algn="r">
              <a:defRPr>
                <a:latin typeface="Calibri" charset="0"/>
                <a:ea typeface="Calibri" charset="0"/>
                <a:cs typeface="Calibri" charset="0"/>
              </a:defRPr>
            </a:lvl1pPr>
          </a:lstStyle>
          <a:p>
            <a:fld id="{1ECA7B76-5FFE-B84B-8D18-C32D522DFC7F}" type="slidenum">
              <a:rPr lang="it-IT" smtClean="0"/>
              <a:t>‹#›</a:t>
            </a:fld>
            <a:endParaRPr lang="it-IT" dirty="0"/>
          </a:p>
        </p:txBody>
      </p:sp>
      <p:pic>
        <p:nvPicPr>
          <p:cNvPr id="13" name="Elemento grafico 12"/>
          <p:cNvPicPr>
            <a:picLocks noChangeAspect="1"/>
          </p:cNvPicPr>
          <p:nvPr/>
        </p:nvPicPr>
        <p:blipFill>
          <a:blip r:embed="rId2"/>
          <a:stretch>
            <a:fillRect/>
          </a:stretch>
        </p:blipFill>
        <p:spPr>
          <a:xfrm>
            <a:off x="9519756" y="155142"/>
            <a:ext cx="1011212" cy="579149"/>
          </a:xfrm>
          <a:prstGeom prst="rect">
            <a:avLst/>
          </a:prstGeom>
        </p:spPr>
      </p:pic>
      <p:pic>
        <p:nvPicPr>
          <p:cNvPr id="14" name="Elemento grafico 13"/>
          <p:cNvPicPr>
            <a:picLocks noChangeAspect="1"/>
          </p:cNvPicPr>
          <p:nvPr/>
        </p:nvPicPr>
        <p:blipFill>
          <a:blip r:embed="rId3"/>
          <a:stretch>
            <a:fillRect/>
          </a:stretch>
        </p:blipFill>
        <p:spPr>
          <a:xfrm>
            <a:off x="531452" y="6983795"/>
            <a:ext cx="1432430" cy="425388"/>
          </a:xfrm>
          <a:prstGeom prst="rect">
            <a:avLst/>
          </a:prstGeom>
        </p:spPr>
      </p:pic>
      <p:pic>
        <p:nvPicPr>
          <p:cNvPr id="9" name="Immagine 8"/>
          <p:cNvPicPr preferRelativeResize="0"/>
          <p:nvPr userDrawn="1"/>
        </p:nvPicPr>
        <p:blipFill>
          <a:blip r:embed="rId4"/>
          <a:stretch>
            <a:fillRect/>
          </a:stretch>
        </p:blipFill>
        <p:spPr>
          <a:xfrm>
            <a:off x="0" y="-1"/>
            <a:ext cx="10735080" cy="1630681"/>
          </a:xfrm>
          <a:prstGeom prst="rect">
            <a:avLst/>
          </a:prstGeom>
        </p:spPr>
      </p:pic>
      <p:pic>
        <p:nvPicPr>
          <p:cNvPr id="7" name="Elemento grafico 6"/>
          <p:cNvPicPr>
            <a:picLocks noChangeAspect="1"/>
          </p:cNvPicPr>
          <p:nvPr/>
        </p:nvPicPr>
        <p:blipFill>
          <a:blip r:embed="rId2"/>
          <a:stretch>
            <a:fillRect/>
          </a:stretch>
        </p:blipFill>
        <p:spPr>
          <a:xfrm>
            <a:off x="9519756" y="155142"/>
            <a:ext cx="1011212" cy="579149"/>
          </a:xfrm>
          <a:prstGeom prst="rect">
            <a:avLst/>
          </a:prstGeom>
        </p:spPr>
      </p:pic>
      <p:sp>
        <p:nvSpPr>
          <p:cNvPr id="5" name="Segnaposto testo 4"/>
          <p:cNvSpPr>
            <a:spLocks noGrp="1"/>
          </p:cNvSpPr>
          <p:nvPr>
            <p:ph type="body" sz="quarter" idx="13" hasCustomPrompt="1"/>
          </p:nvPr>
        </p:nvSpPr>
        <p:spPr>
          <a:xfrm>
            <a:off x="735013" y="415925"/>
            <a:ext cx="4557712" cy="1071563"/>
          </a:xfrm>
        </p:spPr>
        <p:txBody>
          <a:bodyPr>
            <a:normAutofit/>
          </a:bodyPr>
          <a:lstStyle>
            <a:lvl1pPr>
              <a:defRPr sz="4800" b="1" i="0">
                <a:solidFill>
                  <a:schemeClr val="bg1"/>
                </a:solidFill>
                <a:latin typeface="Calibri" charset="0"/>
                <a:ea typeface="Calibri" charset="0"/>
                <a:cs typeface="Calibri" charset="0"/>
              </a:defRPr>
            </a:lvl1pPr>
          </a:lstStyle>
          <a:p>
            <a:pPr lvl="0"/>
            <a:r>
              <a:rPr lang="it-IT" dirty="0"/>
              <a:t>Title</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olo-contenuto-img_r">
    <p:spTree>
      <p:nvGrpSpPr>
        <p:cNvPr id="1" name=""/>
        <p:cNvGrpSpPr/>
        <p:nvPr/>
      </p:nvGrpSpPr>
      <p:grpSpPr>
        <a:xfrm>
          <a:off x="0" y="0"/>
          <a:ext cx="0" cy="0"/>
          <a:chOff x="0" y="0"/>
          <a:chExt cx="0" cy="0"/>
        </a:xfrm>
      </p:grpSpPr>
      <p:sp>
        <p:nvSpPr>
          <p:cNvPr id="3" name="Content Placeholder 2"/>
          <p:cNvSpPr>
            <a:spLocks noGrp="1"/>
          </p:cNvSpPr>
          <p:nvPr>
            <p:ph idx="1"/>
          </p:nvPr>
        </p:nvSpPr>
        <p:spPr>
          <a:xfrm>
            <a:off x="735062" y="2012414"/>
            <a:ext cx="9221689" cy="3007261"/>
          </a:xfrm>
        </p:spPr>
        <p:txBody>
          <a:bodyPr/>
          <a:lstStyle>
            <a:lvl1pPr>
              <a:defRPr>
                <a:latin typeface="Calibri" charset="0"/>
                <a:ea typeface="Calibri" charset="0"/>
                <a:cs typeface="Calibri" charset="0"/>
              </a:defRPr>
            </a:lvl1pPr>
          </a:lstStyle>
          <a:p>
            <a:pPr lvl="0"/>
            <a:r>
              <a:rPr lang="en-US" dirty="0"/>
              <a:t>Click to edit Master text styles</a:t>
            </a:r>
          </a:p>
        </p:txBody>
      </p:sp>
      <p:sp>
        <p:nvSpPr>
          <p:cNvPr id="4" name="Segnaposto immagine 3"/>
          <p:cNvSpPr>
            <a:spLocks noGrp="1"/>
          </p:cNvSpPr>
          <p:nvPr>
            <p:ph type="pic" sz="quarter" idx="13" hasCustomPrompt="1"/>
          </p:nvPr>
        </p:nvSpPr>
        <p:spPr>
          <a:xfrm>
            <a:off x="4235450" y="5232399"/>
            <a:ext cx="6456363" cy="2327275"/>
          </a:xfrm>
        </p:spPr>
        <p:txBody>
          <a:bodyPr/>
          <a:lstStyle>
            <a:lvl1pPr>
              <a:defRPr>
                <a:latin typeface="Calibri" charset="0"/>
                <a:ea typeface="Calibri" charset="0"/>
                <a:cs typeface="Calibri" charset="0"/>
              </a:defRPr>
            </a:lvl1pPr>
          </a:lstStyle>
          <a:p>
            <a:r>
              <a:rPr lang="en-US" dirty="0"/>
              <a:t>Drag picture to placeholder or click icon to add</a:t>
            </a:r>
            <a:endParaRPr lang="it-IT" dirty="0"/>
          </a:p>
        </p:txBody>
      </p:sp>
      <p:pic>
        <p:nvPicPr>
          <p:cNvPr id="7" name="Elemento grafico 6"/>
          <p:cNvPicPr>
            <a:picLocks noChangeAspect="1"/>
          </p:cNvPicPr>
          <p:nvPr/>
        </p:nvPicPr>
        <p:blipFill>
          <a:blip r:embed="rId2"/>
          <a:stretch>
            <a:fillRect/>
          </a:stretch>
        </p:blipFill>
        <p:spPr>
          <a:xfrm>
            <a:off x="9545544" y="145997"/>
            <a:ext cx="976280" cy="579149"/>
          </a:xfrm>
          <a:prstGeom prst="rect">
            <a:avLst/>
          </a:prstGeom>
        </p:spPr>
      </p:pic>
      <p:pic>
        <p:nvPicPr>
          <p:cNvPr id="14" name="Elemento grafico 13"/>
          <p:cNvPicPr>
            <a:picLocks noChangeAspect="1"/>
          </p:cNvPicPr>
          <p:nvPr/>
        </p:nvPicPr>
        <p:blipFill>
          <a:blip r:embed="rId3"/>
          <a:stretch>
            <a:fillRect/>
          </a:stretch>
        </p:blipFill>
        <p:spPr>
          <a:xfrm>
            <a:off x="531452" y="6983795"/>
            <a:ext cx="1432430" cy="425388"/>
          </a:xfrm>
          <a:prstGeom prst="rect">
            <a:avLst/>
          </a:prstGeom>
        </p:spPr>
      </p:pic>
      <p:sp>
        <p:nvSpPr>
          <p:cNvPr id="9" name="CasellaDiTesto 8"/>
          <p:cNvSpPr txBox="1"/>
          <p:nvPr/>
        </p:nvSpPr>
        <p:spPr>
          <a:xfrm>
            <a:off x="651163" y="0"/>
            <a:ext cx="872837" cy="1676400"/>
          </a:xfrm>
          <a:prstGeom prst="rect">
            <a:avLst/>
          </a:prstGeom>
          <a:solidFill>
            <a:srgbClr val="0798D4"/>
          </a:solidFill>
        </p:spPr>
        <p:txBody>
          <a:bodyPr vert="vert270" wrap="square" lIns="216000" tIns="0" bIns="108000" rtlCol="0">
            <a:noAutofit/>
          </a:bodyPr>
          <a:lstStyle/>
          <a:p>
            <a:endParaRPr lang="it-IT" sz="1200" b="1" dirty="0">
              <a:solidFill>
                <a:schemeClr val="bg1"/>
              </a:solidFill>
              <a:latin typeface="Pangram Black" pitchFamily="2" charset="77"/>
            </a:endParaRPr>
          </a:p>
        </p:txBody>
      </p:sp>
      <p:sp>
        <p:nvSpPr>
          <p:cNvPr id="13" name="Segnaposto testo verticale 12"/>
          <p:cNvSpPr>
            <a:spLocks noGrp="1"/>
          </p:cNvSpPr>
          <p:nvPr>
            <p:ph type="body" orient="vert" sz="quarter" idx="15"/>
          </p:nvPr>
        </p:nvSpPr>
        <p:spPr>
          <a:xfrm rot="10800000">
            <a:off x="822643" y="146050"/>
            <a:ext cx="519112" cy="1438910"/>
          </a:xfrm>
        </p:spPr>
        <p:txBody>
          <a:bodyPr vert="eaVert">
            <a:noAutofit/>
          </a:bodyPr>
          <a:lstStyle>
            <a:lvl1pPr>
              <a:defRPr sz="1200" b="1" i="0">
                <a:solidFill>
                  <a:schemeClr val="bg1"/>
                </a:solidFill>
                <a:latin typeface="Calibri" charset="0"/>
                <a:ea typeface="Calibri" charset="0"/>
                <a:cs typeface="Calibri" charset="0"/>
              </a:defRPr>
            </a:lvl1pPr>
          </a:lstStyle>
          <a:p>
            <a:pPr lvl="0"/>
            <a:r>
              <a:rPr lang="en-US" dirty="0"/>
              <a:t>Click to edit Master text styles</a:t>
            </a:r>
          </a:p>
        </p:txBody>
      </p:sp>
      <p:sp>
        <p:nvSpPr>
          <p:cNvPr id="10" name="Segnaposto testo 4"/>
          <p:cNvSpPr>
            <a:spLocks noGrp="1"/>
          </p:cNvSpPr>
          <p:nvPr>
            <p:ph type="body" sz="quarter" idx="16" hasCustomPrompt="1"/>
          </p:nvPr>
        </p:nvSpPr>
        <p:spPr>
          <a:xfrm>
            <a:off x="1956594" y="604837"/>
            <a:ext cx="4557712" cy="1071563"/>
          </a:xfrm>
        </p:spPr>
        <p:txBody>
          <a:bodyPr>
            <a:normAutofit/>
          </a:bodyPr>
          <a:lstStyle>
            <a:lvl1pPr>
              <a:defRPr sz="4000" b="1" i="0">
                <a:solidFill>
                  <a:srgbClr val="0798D4"/>
                </a:solidFill>
                <a:latin typeface="Calibri" charset="0"/>
                <a:ea typeface="Calibri" charset="0"/>
                <a:cs typeface="Calibri" charset="0"/>
              </a:defRPr>
            </a:lvl1pPr>
          </a:lstStyle>
          <a:p>
            <a:pPr lvl="0"/>
            <a:r>
              <a:rPr lang="it-IT" dirty="0"/>
              <a:t>Title</a:t>
            </a:r>
          </a:p>
        </p:txBody>
      </p:sp>
      <p:sp>
        <p:nvSpPr>
          <p:cNvPr id="12" name="Slide Number Placeholder 5"/>
          <p:cNvSpPr>
            <a:spLocks noGrp="1"/>
          </p:cNvSpPr>
          <p:nvPr>
            <p:ph type="sldNum" sz="quarter" idx="12"/>
          </p:nvPr>
        </p:nvSpPr>
        <p:spPr>
          <a:xfrm>
            <a:off x="7551093" y="7006700"/>
            <a:ext cx="2405658" cy="402483"/>
          </a:xfrm>
          <a:prstGeom prst="rect">
            <a:avLst/>
          </a:prstGeom>
        </p:spPr>
        <p:txBody>
          <a:bodyPr/>
          <a:lstStyle>
            <a:lvl1pPr algn="r">
              <a:defRPr>
                <a:solidFill>
                  <a:schemeClr val="tx1"/>
                </a:solidFill>
                <a:latin typeface="Calibri" charset="0"/>
                <a:ea typeface="Calibri" charset="0"/>
                <a:cs typeface="Calibri" charset="0"/>
              </a:defRPr>
            </a:lvl1pPr>
          </a:lstStyle>
          <a:p>
            <a:fld id="{1ECA7B76-5FFE-B84B-8D18-C32D522DFC7F}" type="slidenum">
              <a:rPr lang="it-IT" smtClean="0"/>
              <a:t>‹#›</a:t>
            </a:fld>
            <a:endParaRPr lang="it-IT" dirty="0"/>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olo-contenuto-int">
    <p:spTree>
      <p:nvGrpSpPr>
        <p:cNvPr id="1" name=""/>
        <p:cNvGrpSpPr/>
        <p:nvPr/>
      </p:nvGrpSpPr>
      <p:grpSpPr>
        <a:xfrm>
          <a:off x="0" y="0"/>
          <a:ext cx="0" cy="0"/>
          <a:chOff x="0" y="0"/>
          <a:chExt cx="0" cy="0"/>
        </a:xfrm>
      </p:grpSpPr>
      <p:sp>
        <p:nvSpPr>
          <p:cNvPr id="6" name="Content Placeholder 2"/>
          <p:cNvSpPr>
            <a:spLocks noGrp="1"/>
          </p:cNvSpPr>
          <p:nvPr>
            <p:ph idx="1"/>
          </p:nvPr>
        </p:nvSpPr>
        <p:spPr>
          <a:xfrm>
            <a:off x="735062" y="2012414"/>
            <a:ext cx="9221689" cy="4668802"/>
          </a:xfrm>
        </p:spPr>
        <p:txBody>
          <a:bodyPr/>
          <a:lstStyle>
            <a:lvl1pPr>
              <a:defRPr>
                <a:latin typeface="Calibri" charset="0"/>
                <a:ea typeface="Calibri" charset="0"/>
                <a:cs typeface="Calibri" charset="0"/>
              </a:defRPr>
            </a:lvl1pPr>
          </a:lstStyle>
          <a:p>
            <a:pPr lvl="0"/>
            <a:r>
              <a:rPr lang="en-US" dirty="0"/>
              <a:t>Click to edit Master text styles</a:t>
            </a:r>
          </a:p>
        </p:txBody>
      </p:sp>
      <p:sp>
        <p:nvSpPr>
          <p:cNvPr id="7" name="Slide Number Placeholder 5"/>
          <p:cNvSpPr>
            <a:spLocks noGrp="1"/>
          </p:cNvSpPr>
          <p:nvPr>
            <p:ph type="sldNum" sz="quarter" idx="12"/>
          </p:nvPr>
        </p:nvSpPr>
        <p:spPr>
          <a:xfrm>
            <a:off x="7551093" y="7006700"/>
            <a:ext cx="2405658" cy="402483"/>
          </a:xfrm>
          <a:prstGeom prst="rect">
            <a:avLst/>
          </a:prstGeom>
        </p:spPr>
        <p:txBody>
          <a:bodyPr/>
          <a:lstStyle>
            <a:lvl1pPr algn="r">
              <a:defRPr>
                <a:solidFill>
                  <a:schemeClr val="tx1"/>
                </a:solidFill>
                <a:latin typeface="Calibri" charset="0"/>
                <a:ea typeface="Calibri" charset="0"/>
                <a:cs typeface="Calibri" charset="0"/>
              </a:defRPr>
            </a:lvl1pPr>
          </a:lstStyle>
          <a:p>
            <a:fld id="{1ECA7B76-5FFE-B84B-8D18-C32D522DFC7F}" type="slidenum">
              <a:rPr lang="it-IT" smtClean="0"/>
              <a:t>‹#›</a:t>
            </a:fld>
            <a:endParaRPr lang="it-IT" dirty="0"/>
          </a:p>
        </p:txBody>
      </p:sp>
      <p:pic>
        <p:nvPicPr>
          <p:cNvPr id="8" name="Elemento grafico 7"/>
          <p:cNvPicPr>
            <a:picLocks noChangeAspect="1"/>
          </p:cNvPicPr>
          <p:nvPr/>
        </p:nvPicPr>
        <p:blipFill>
          <a:blip r:embed="rId2"/>
          <a:stretch>
            <a:fillRect/>
          </a:stretch>
        </p:blipFill>
        <p:spPr>
          <a:xfrm>
            <a:off x="9545544" y="145997"/>
            <a:ext cx="976280" cy="579149"/>
          </a:xfrm>
          <a:prstGeom prst="rect">
            <a:avLst/>
          </a:prstGeom>
        </p:spPr>
      </p:pic>
      <p:pic>
        <p:nvPicPr>
          <p:cNvPr id="9" name="Elemento grafico 8"/>
          <p:cNvPicPr>
            <a:picLocks noChangeAspect="1"/>
          </p:cNvPicPr>
          <p:nvPr/>
        </p:nvPicPr>
        <p:blipFill>
          <a:blip r:embed="rId3"/>
          <a:stretch>
            <a:fillRect/>
          </a:stretch>
        </p:blipFill>
        <p:spPr>
          <a:xfrm>
            <a:off x="531452" y="6983795"/>
            <a:ext cx="1432430" cy="425388"/>
          </a:xfrm>
          <a:prstGeom prst="rect">
            <a:avLst/>
          </a:prstGeom>
        </p:spPr>
      </p:pic>
      <p:sp>
        <p:nvSpPr>
          <p:cNvPr id="14" name="CasellaDiTesto 13"/>
          <p:cNvSpPr txBox="1"/>
          <p:nvPr/>
        </p:nvSpPr>
        <p:spPr>
          <a:xfrm>
            <a:off x="651163" y="0"/>
            <a:ext cx="872837" cy="1676400"/>
          </a:xfrm>
          <a:prstGeom prst="rect">
            <a:avLst/>
          </a:prstGeom>
          <a:solidFill>
            <a:srgbClr val="0798D4"/>
          </a:solidFill>
        </p:spPr>
        <p:txBody>
          <a:bodyPr vert="vert270" wrap="square" lIns="216000" tIns="0" bIns="108000" rtlCol="0">
            <a:noAutofit/>
          </a:bodyPr>
          <a:lstStyle/>
          <a:p>
            <a:endParaRPr lang="it-IT" sz="1200" b="1" dirty="0">
              <a:solidFill>
                <a:schemeClr val="bg1"/>
              </a:solidFill>
              <a:latin typeface="Pangram Black" pitchFamily="2" charset="77"/>
            </a:endParaRPr>
          </a:p>
        </p:txBody>
      </p:sp>
      <p:sp>
        <p:nvSpPr>
          <p:cNvPr id="16" name="Segnaposto testo verticale 12"/>
          <p:cNvSpPr>
            <a:spLocks noGrp="1"/>
          </p:cNvSpPr>
          <p:nvPr>
            <p:ph type="body" orient="vert" sz="quarter" idx="15"/>
          </p:nvPr>
        </p:nvSpPr>
        <p:spPr>
          <a:xfrm rot="10800000">
            <a:off x="822643" y="146050"/>
            <a:ext cx="519112" cy="1438910"/>
          </a:xfrm>
        </p:spPr>
        <p:txBody>
          <a:bodyPr vert="eaVert">
            <a:noAutofit/>
          </a:bodyPr>
          <a:lstStyle>
            <a:lvl1pPr>
              <a:defRPr sz="1200" b="1" i="0">
                <a:solidFill>
                  <a:schemeClr val="bg1"/>
                </a:solidFill>
                <a:latin typeface="Pangram ExtraBold" pitchFamily="2" charset="77"/>
              </a:defRPr>
            </a:lvl1pPr>
          </a:lstStyle>
          <a:p>
            <a:pPr lvl="0"/>
            <a:r>
              <a:rPr lang="en-US"/>
              <a:t>Click to edit Master text styles</a:t>
            </a:r>
          </a:p>
        </p:txBody>
      </p:sp>
      <p:sp>
        <p:nvSpPr>
          <p:cNvPr id="10" name="Segnaposto testo 4"/>
          <p:cNvSpPr>
            <a:spLocks noGrp="1"/>
          </p:cNvSpPr>
          <p:nvPr>
            <p:ph type="body" sz="quarter" idx="16" hasCustomPrompt="1"/>
          </p:nvPr>
        </p:nvSpPr>
        <p:spPr>
          <a:xfrm>
            <a:off x="1963882" y="638272"/>
            <a:ext cx="4557712" cy="1071563"/>
          </a:xfrm>
        </p:spPr>
        <p:txBody>
          <a:bodyPr>
            <a:normAutofit/>
          </a:bodyPr>
          <a:lstStyle>
            <a:lvl1pPr>
              <a:defRPr sz="4000" b="1" i="0">
                <a:solidFill>
                  <a:srgbClr val="0798D4"/>
                </a:solidFill>
                <a:latin typeface="Calibri" charset="0"/>
                <a:ea typeface="Calibri" charset="0"/>
                <a:cs typeface="Calibri" charset="0"/>
              </a:defRPr>
            </a:lvl1pPr>
          </a:lstStyle>
          <a:p>
            <a:pPr lvl="0"/>
            <a:r>
              <a:rPr lang="it-IT" dirty="0"/>
              <a:t>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olo-contenuto-img_big">
    <p:spTree>
      <p:nvGrpSpPr>
        <p:cNvPr id="1" name=""/>
        <p:cNvGrpSpPr/>
        <p:nvPr/>
      </p:nvGrpSpPr>
      <p:grpSpPr>
        <a:xfrm>
          <a:off x="0" y="0"/>
          <a:ext cx="0" cy="0"/>
          <a:chOff x="0" y="0"/>
          <a:chExt cx="0" cy="0"/>
        </a:xfrm>
      </p:grpSpPr>
      <p:sp>
        <p:nvSpPr>
          <p:cNvPr id="10" name="Segnaposto immagine 9"/>
          <p:cNvSpPr>
            <a:spLocks noGrp="1"/>
          </p:cNvSpPr>
          <p:nvPr>
            <p:ph type="pic" sz="quarter" idx="13" hasCustomPrompt="1"/>
          </p:nvPr>
        </p:nvSpPr>
        <p:spPr>
          <a:xfrm>
            <a:off x="7449312" y="2173623"/>
            <a:ext cx="3242501" cy="5386052"/>
          </a:xfrm>
        </p:spPr>
        <p:txBody>
          <a:bodyPr/>
          <a:lstStyle>
            <a:lvl1pPr>
              <a:defRPr>
                <a:solidFill>
                  <a:schemeClr val="bg1"/>
                </a:solidFill>
              </a:defRPr>
            </a:lvl1pPr>
          </a:lstStyle>
          <a:p>
            <a:r>
              <a:rPr lang="en-US" dirty="0"/>
              <a:t>Drag picture to placeholder or click icon to add</a:t>
            </a:r>
            <a:endParaRPr lang="it-IT" dirty="0"/>
          </a:p>
        </p:txBody>
      </p:sp>
      <p:pic>
        <p:nvPicPr>
          <p:cNvPr id="7" name="Elemento grafico 6"/>
          <p:cNvPicPr>
            <a:picLocks noChangeAspect="1"/>
          </p:cNvPicPr>
          <p:nvPr/>
        </p:nvPicPr>
        <p:blipFill>
          <a:blip r:embed="rId2"/>
          <a:stretch>
            <a:fillRect/>
          </a:stretch>
        </p:blipFill>
        <p:spPr>
          <a:xfrm>
            <a:off x="9545544" y="145997"/>
            <a:ext cx="976280" cy="579149"/>
          </a:xfrm>
          <a:prstGeom prst="rect">
            <a:avLst/>
          </a:prstGeom>
        </p:spPr>
      </p:pic>
      <p:pic>
        <p:nvPicPr>
          <p:cNvPr id="14" name="Elemento grafico 13"/>
          <p:cNvPicPr>
            <a:picLocks noChangeAspect="1"/>
          </p:cNvPicPr>
          <p:nvPr/>
        </p:nvPicPr>
        <p:blipFill>
          <a:blip r:embed="rId3"/>
          <a:stretch>
            <a:fillRect/>
          </a:stretch>
        </p:blipFill>
        <p:spPr>
          <a:xfrm>
            <a:off x="531452" y="6983795"/>
            <a:ext cx="1432430" cy="425388"/>
          </a:xfrm>
          <a:prstGeom prst="rect">
            <a:avLst/>
          </a:prstGeom>
        </p:spPr>
      </p:pic>
      <p:sp>
        <p:nvSpPr>
          <p:cNvPr id="19" name="Segnaposto testo 18"/>
          <p:cNvSpPr>
            <a:spLocks noGrp="1"/>
          </p:cNvSpPr>
          <p:nvPr>
            <p:ph type="body" sz="quarter" idx="14"/>
          </p:nvPr>
        </p:nvSpPr>
        <p:spPr>
          <a:xfrm>
            <a:off x="683852" y="2193943"/>
            <a:ext cx="6559550" cy="4440238"/>
          </a:xfrm>
        </p:spPr>
        <p:txBody>
          <a:bodyPr/>
          <a:lstStyle>
            <a:lvl1pPr>
              <a:defRPr>
                <a:latin typeface="Calibri" charset="0"/>
                <a:ea typeface="Calibri" charset="0"/>
                <a:cs typeface="Calibri" charset="0"/>
              </a:defRPr>
            </a:lvl1pPr>
          </a:lstStyle>
          <a:p>
            <a:pPr lvl="0"/>
            <a:r>
              <a:rPr lang="en-US" dirty="0"/>
              <a:t>Click to edit Master text styles</a:t>
            </a:r>
          </a:p>
        </p:txBody>
      </p:sp>
      <p:sp>
        <p:nvSpPr>
          <p:cNvPr id="20" name="CasellaDiTesto 19"/>
          <p:cNvSpPr txBox="1"/>
          <p:nvPr/>
        </p:nvSpPr>
        <p:spPr>
          <a:xfrm>
            <a:off x="651163" y="0"/>
            <a:ext cx="872837" cy="1676400"/>
          </a:xfrm>
          <a:prstGeom prst="rect">
            <a:avLst/>
          </a:prstGeom>
          <a:solidFill>
            <a:srgbClr val="0798D4"/>
          </a:solidFill>
        </p:spPr>
        <p:txBody>
          <a:bodyPr vert="vert270" wrap="square" lIns="216000" tIns="0" bIns="108000" rtlCol="0">
            <a:noAutofit/>
          </a:bodyPr>
          <a:lstStyle/>
          <a:p>
            <a:endParaRPr lang="it-IT" sz="1200" b="1" dirty="0">
              <a:solidFill>
                <a:schemeClr val="bg1"/>
              </a:solidFill>
              <a:latin typeface="Pangram Black" pitchFamily="2" charset="77"/>
            </a:endParaRPr>
          </a:p>
        </p:txBody>
      </p:sp>
      <p:sp>
        <p:nvSpPr>
          <p:cNvPr id="22" name="Segnaposto testo verticale 12"/>
          <p:cNvSpPr>
            <a:spLocks noGrp="1"/>
          </p:cNvSpPr>
          <p:nvPr>
            <p:ph type="body" orient="vert" sz="quarter" idx="16"/>
          </p:nvPr>
        </p:nvSpPr>
        <p:spPr>
          <a:xfrm rot="10800000">
            <a:off x="822643" y="146050"/>
            <a:ext cx="519112" cy="1438910"/>
          </a:xfrm>
        </p:spPr>
        <p:txBody>
          <a:bodyPr vert="eaVert">
            <a:noAutofit/>
          </a:bodyPr>
          <a:lstStyle>
            <a:lvl1pPr>
              <a:defRPr sz="1200" b="1" i="0">
                <a:solidFill>
                  <a:schemeClr val="bg1"/>
                </a:solidFill>
                <a:latin typeface="Pangram ExtraBold" pitchFamily="2" charset="77"/>
              </a:defRPr>
            </a:lvl1pPr>
          </a:lstStyle>
          <a:p>
            <a:pPr lvl="0"/>
            <a:r>
              <a:rPr lang="en-US"/>
              <a:t>Click to edit Master text styles</a:t>
            </a:r>
          </a:p>
        </p:txBody>
      </p:sp>
      <p:sp>
        <p:nvSpPr>
          <p:cNvPr id="11" name="Segnaposto testo 4"/>
          <p:cNvSpPr>
            <a:spLocks noGrp="1"/>
          </p:cNvSpPr>
          <p:nvPr>
            <p:ph type="body" sz="quarter" idx="17" hasCustomPrompt="1"/>
          </p:nvPr>
        </p:nvSpPr>
        <p:spPr>
          <a:xfrm>
            <a:off x="1963882" y="604837"/>
            <a:ext cx="4557712" cy="1071563"/>
          </a:xfrm>
        </p:spPr>
        <p:txBody>
          <a:bodyPr>
            <a:normAutofit/>
          </a:bodyPr>
          <a:lstStyle>
            <a:lvl1pPr>
              <a:defRPr sz="4000" b="1" i="0">
                <a:solidFill>
                  <a:srgbClr val="0798D4"/>
                </a:solidFill>
                <a:latin typeface="Calibri" charset="0"/>
                <a:ea typeface="Calibri" charset="0"/>
                <a:cs typeface="Calibri" charset="0"/>
              </a:defRPr>
            </a:lvl1pPr>
          </a:lstStyle>
          <a:p>
            <a:pPr lvl="0"/>
            <a:r>
              <a:rPr lang="it-IT" dirty="0"/>
              <a:t>Title</a:t>
            </a:r>
          </a:p>
        </p:txBody>
      </p:sp>
      <p:sp>
        <p:nvSpPr>
          <p:cNvPr id="12" name="Slide Number Placeholder 5"/>
          <p:cNvSpPr>
            <a:spLocks noGrp="1"/>
          </p:cNvSpPr>
          <p:nvPr>
            <p:ph type="sldNum" sz="quarter" idx="12"/>
          </p:nvPr>
        </p:nvSpPr>
        <p:spPr>
          <a:xfrm>
            <a:off x="7551093" y="7006700"/>
            <a:ext cx="2405658" cy="402483"/>
          </a:xfrm>
          <a:prstGeom prst="rect">
            <a:avLst/>
          </a:prstGeom>
        </p:spPr>
        <p:txBody>
          <a:bodyPr/>
          <a:lstStyle>
            <a:lvl1pPr algn="r">
              <a:defRPr>
                <a:solidFill>
                  <a:schemeClr val="tx1"/>
                </a:solidFill>
                <a:latin typeface="Calibri" charset="0"/>
                <a:ea typeface="Calibri" charset="0"/>
                <a:cs typeface="Calibri" charset="0"/>
              </a:defRPr>
            </a:lvl1pPr>
          </a:lstStyle>
          <a:p>
            <a:fld id="{1ECA7B76-5FFE-B84B-8D18-C32D522DFC7F}" type="slidenum">
              <a:rPr lang="it-IT" smtClean="0"/>
              <a:t>‹#›</a:t>
            </a:fld>
            <a:endParaRPr lang="it-IT"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cSld name="1_prima_pagin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801886" y="2566125"/>
            <a:ext cx="9088041" cy="2631887"/>
          </a:xfrm>
        </p:spPr>
        <p:txBody>
          <a:bodyPr anchor="b"/>
          <a:lstStyle>
            <a:lvl1pPr algn="ctr">
              <a:defRPr sz="6615" b="1" i="0">
                <a:solidFill>
                  <a:schemeClr val="tx1"/>
                </a:solidFill>
                <a:latin typeface="Pangram" pitchFamily="2" charset="77"/>
              </a:defRPr>
            </a:lvl1pPr>
          </a:lstStyle>
          <a:p>
            <a:r>
              <a:rPr lang="it-IT" sz="7200" dirty="0">
                <a:solidFill>
                  <a:schemeClr val="bg1"/>
                </a:solidFill>
                <a:effectLst>
                  <a:outerShdw blurRad="50800" dir="3960000" algn="ctr" rotWithShape="0">
                    <a:schemeClr val="accent1"/>
                  </a:outerShdw>
                </a:effectLst>
                <a:latin typeface="Pangram ExtraBold" pitchFamily="2" charset="77"/>
              </a:rPr>
              <a:t>Titolo</a:t>
            </a:r>
            <a:endParaRPr lang="en-US" dirty="0"/>
          </a:p>
        </p:txBody>
      </p:sp>
      <p:sp>
        <p:nvSpPr>
          <p:cNvPr id="3" name="Subtitle 2"/>
          <p:cNvSpPr>
            <a:spLocks noGrp="1"/>
          </p:cNvSpPr>
          <p:nvPr>
            <p:ph type="subTitle" idx="1" hasCustomPrompt="1"/>
          </p:nvPr>
        </p:nvSpPr>
        <p:spPr>
          <a:xfrm>
            <a:off x="1336477" y="1422453"/>
            <a:ext cx="8018860" cy="698956"/>
          </a:xfrm>
        </p:spPr>
        <p:txBody>
          <a:bodyPr/>
          <a:lstStyle>
            <a:lvl1pPr marL="0" indent="0" algn="ctr">
              <a:buNone/>
              <a:defRPr sz="2645"/>
            </a:lvl1pPr>
            <a:lvl2pPr marL="504190" indent="0" algn="ctr">
              <a:buNone/>
              <a:defRPr sz="2205"/>
            </a:lvl2pPr>
            <a:lvl3pPr marL="1007745" indent="0" algn="ctr">
              <a:buNone/>
              <a:defRPr sz="1985"/>
            </a:lvl3pPr>
            <a:lvl4pPr marL="1511935" indent="0" algn="ctr">
              <a:buNone/>
              <a:defRPr sz="1765"/>
            </a:lvl4pPr>
            <a:lvl5pPr marL="2016125" indent="0" algn="ctr">
              <a:buNone/>
              <a:defRPr sz="1765"/>
            </a:lvl5pPr>
            <a:lvl6pPr marL="2519680" indent="0" algn="ctr">
              <a:buNone/>
              <a:defRPr sz="1765"/>
            </a:lvl6pPr>
            <a:lvl7pPr marL="3023870" indent="0" algn="ctr">
              <a:buNone/>
              <a:defRPr sz="1765"/>
            </a:lvl7pPr>
            <a:lvl8pPr marL="3528060" indent="0" algn="ctr">
              <a:buNone/>
              <a:defRPr sz="1765"/>
            </a:lvl8pPr>
            <a:lvl9pPr marL="4031615" indent="0" algn="ctr">
              <a:buNone/>
              <a:defRPr sz="1765"/>
            </a:lvl9pPr>
          </a:lstStyle>
          <a:p>
            <a:pPr algn="ctr"/>
            <a:r>
              <a:rPr lang="it-IT" b="1" dirty="0">
                <a:solidFill>
                  <a:schemeClr val="bg1"/>
                </a:solidFill>
                <a:latin typeface="Pangram Black" pitchFamily="2" charset="77"/>
              </a:rPr>
              <a:t>Sottotitolo</a:t>
            </a:r>
          </a:p>
        </p:txBody>
      </p:sp>
      <p:grpSp>
        <p:nvGrpSpPr>
          <p:cNvPr id="10" name="Gruppo 9"/>
          <p:cNvGrpSpPr/>
          <p:nvPr/>
        </p:nvGrpSpPr>
        <p:grpSpPr>
          <a:xfrm>
            <a:off x="4063387" y="0"/>
            <a:ext cx="2565039" cy="1371600"/>
            <a:chOff x="4063387" y="0"/>
            <a:chExt cx="2565039" cy="1371600"/>
          </a:xfrm>
        </p:grpSpPr>
        <p:sp>
          <p:nvSpPr>
            <p:cNvPr id="12" name="Rettangolo 11"/>
            <p:cNvSpPr/>
            <p:nvPr/>
          </p:nvSpPr>
          <p:spPr>
            <a:xfrm>
              <a:off x="4063387" y="0"/>
              <a:ext cx="2565039" cy="1371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3" name="Elemento grafico 12"/>
            <p:cNvPicPr>
              <a:picLocks noChangeAspect="1"/>
            </p:cNvPicPr>
            <p:nvPr/>
          </p:nvPicPr>
          <p:blipFill>
            <a:blip r:embed="rId3"/>
            <a:stretch>
              <a:fillRect/>
            </a:stretch>
          </p:blipFill>
          <p:spPr>
            <a:xfrm>
              <a:off x="4324502" y="65691"/>
              <a:ext cx="2042808" cy="1211835"/>
            </a:xfrm>
            <a:prstGeom prst="rect">
              <a:avLst/>
            </a:prstGeom>
          </p:spPr>
        </p:pic>
      </p:grpSp>
      <p:grpSp>
        <p:nvGrpSpPr>
          <p:cNvPr id="14" name="Gruppo 13"/>
          <p:cNvGrpSpPr/>
          <p:nvPr/>
        </p:nvGrpSpPr>
        <p:grpSpPr>
          <a:xfrm>
            <a:off x="0" y="6117021"/>
            <a:ext cx="10691813" cy="1442654"/>
            <a:chOff x="0" y="6117021"/>
            <a:chExt cx="10691813" cy="1442654"/>
          </a:xfrm>
        </p:grpSpPr>
        <p:sp>
          <p:nvSpPr>
            <p:cNvPr id="15" name="Rettangolo 14"/>
            <p:cNvSpPr/>
            <p:nvPr/>
          </p:nvSpPr>
          <p:spPr>
            <a:xfrm>
              <a:off x="0" y="6127531"/>
              <a:ext cx="10691813" cy="1432144"/>
            </a:xfrm>
            <a:prstGeom prst="rect">
              <a:avLst/>
            </a:prstGeom>
            <a:solidFill>
              <a:schemeClr val="bg1"/>
            </a:solidFill>
            <a:ln w="22225"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16" name="Connettore 1 15"/>
            <p:cNvCxnSpPr/>
            <p:nvPr/>
          </p:nvCxnSpPr>
          <p:spPr>
            <a:xfrm>
              <a:off x="0" y="6117021"/>
              <a:ext cx="1069181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17" name="Elemento grafico 16"/>
            <p:cNvPicPr>
              <a:picLocks noChangeAspect="1"/>
            </p:cNvPicPr>
            <p:nvPr/>
          </p:nvPicPr>
          <p:blipFill>
            <a:blip r:embed="rId4"/>
            <a:stretch>
              <a:fillRect/>
            </a:stretch>
          </p:blipFill>
          <p:spPr>
            <a:xfrm>
              <a:off x="4440714" y="6213406"/>
              <a:ext cx="1810384" cy="1260394"/>
            </a:xfrm>
            <a:prstGeom prst="rect">
              <a:avLst/>
            </a:prstGeom>
          </p:spPr>
        </p:pic>
        <p:cxnSp>
          <p:nvCxnSpPr>
            <p:cNvPr id="18" name="Connettore 1 17"/>
            <p:cNvCxnSpPr/>
            <p:nvPr/>
          </p:nvCxnSpPr>
          <p:spPr>
            <a:xfrm>
              <a:off x="4329906" y="6118006"/>
              <a:ext cx="20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Connettore 1 18"/>
            <p:cNvCxnSpPr/>
            <p:nvPr/>
          </p:nvCxnSpPr>
          <p:spPr>
            <a:xfrm>
              <a:off x="4406106" y="6118006"/>
              <a:ext cx="1879600" cy="0"/>
            </a:xfrm>
            <a:prstGeom prst="line">
              <a:avLst/>
            </a:prstGeom>
            <a:ln w="57150">
              <a:solidFill>
                <a:srgbClr val="024FA2"/>
              </a:solidFill>
            </a:ln>
          </p:spPr>
          <p:style>
            <a:lnRef idx="1">
              <a:schemeClr val="accent1"/>
            </a:lnRef>
            <a:fillRef idx="0">
              <a:schemeClr val="accent1"/>
            </a:fillRef>
            <a:effectRef idx="0">
              <a:schemeClr val="accent1"/>
            </a:effectRef>
            <a:fontRef idx="minor">
              <a:schemeClr val="tx1"/>
            </a:fontRef>
          </p:style>
        </p:cxnSp>
      </p:grpSp>
      <p:grpSp>
        <p:nvGrpSpPr>
          <p:cNvPr id="20" name="Gruppo 19"/>
          <p:cNvGrpSpPr/>
          <p:nvPr/>
        </p:nvGrpSpPr>
        <p:grpSpPr>
          <a:xfrm>
            <a:off x="0" y="6117021"/>
            <a:ext cx="10691813" cy="1442654"/>
            <a:chOff x="0" y="6117021"/>
            <a:chExt cx="10691813" cy="1442654"/>
          </a:xfrm>
        </p:grpSpPr>
        <p:sp>
          <p:nvSpPr>
            <p:cNvPr id="21" name="Rettangolo 20"/>
            <p:cNvSpPr/>
            <p:nvPr/>
          </p:nvSpPr>
          <p:spPr>
            <a:xfrm>
              <a:off x="0" y="6127531"/>
              <a:ext cx="10691813" cy="1432144"/>
            </a:xfrm>
            <a:prstGeom prst="rect">
              <a:avLst/>
            </a:prstGeom>
            <a:solidFill>
              <a:schemeClr val="bg1"/>
            </a:solidFill>
            <a:ln w="22225" cmpd="dbl">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22" name="Connettore 1 21"/>
            <p:cNvCxnSpPr/>
            <p:nvPr/>
          </p:nvCxnSpPr>
          <p:spPr>
            <a:xfrm>
              <a:off x="0" y="6117021"/>
              <a:ext cx="10691813"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Elemento grafico 22"/>
            <p:cNvPicPr>
              <a:picLocks noChangeAspect="1"/>
            </p:cNvPicPr>
            <p:nvPr/>
          </p:nvPicPr>
          <p:blipFill>
            <a:blip r:embed="rId4"/>
            <a:stretch>
              <a:fillRect/>
            </a:stretch>
          </p:blipFill>
          <p:spPr>
            <a:xfrm>
              <a:off x="4440714" y="6213406"/>
              <a:ext cx="1810384" cy="1260394"/>
            </a:xfrm>
            <a:prstGeom prst="rect">
              <a:avLst/>
            </a:prstGeom>
          </p:spPr>
        </p:pic>
        <p:cxnSp>
          <p:nvCxnSpPr>
            <p:cNvPr id="24" name="Connettore 1 23"/>
            <p:cNvCxnSpPr/>
            <p:nvPr/>
          </p:nvCxnSpPr>
          <p:spPr>
            <a:xfrm>
              <a:off x="4329906" y="6118006"/>
              <a:ext cx="203200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Connettore 1 24"/>
            <p:cNvCxnSpPr/>
            <p:nvPr/>
          </p:nvCxnSpPr>
          <p:spPr>
            <a:xfrm>
              <a:off x="4406106" y="6118006"/>
              <a:ext cx="1879600" cy="0"/>
            </a:xfrm>
            <a:prstGeom prst="line">
              <a:avLst/>
            </a:prstGeom>
            <a:ln w="57150">
              <a:solidFill>
                <a:srgbClr val="024FA2"/>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35062" y="402484"/>
            <a:ext cx="9221689" cy="1461188"/>
          </a:xfrm>
          <a:prstGeom prst="rect">
            <a:avLst/>
          </a:prstGeom>
        </p:spPr>
        <p:txBody>
          <a:bodyPr vert="horz" lIns="91440" tIns="45720" rIns="91440" bIns="45720" rtlCol="0" anchor="ctr">
            <a:normAutofit/>
          </a:bodyPr>
          <a:lstStyle/>
          <a:p>
            <a:r>
              <a:rPr lang="it-IT" sz="5400" dirty="0">
                <a:solidFill>
                  <a:schemeClr val="bg1"/>
                </a:solidFill>
                <a:effectLst>
                  <a:outerShdw blurRad="50800" dir="3960000" algn="ctr" rotWithShape="0">
                    <a:schemeClr val="accent1"/>
                  </a:outerShdw>
                </a:effectLst>
                <a:latin typeface="Pangram ExtraBold" pitchFamily="2" charset="77"/>
              </a:rPr>
              <a:t>Titolo</a:t>
            </a:r>
            <a:endParaRPr lang="en-US" dirty="0"/>
          </a:p>
        </p:txBody>
      </p:sp>
      <p:sp>
        <p:nvSpPr>
          <p:cNvPr id="3" name="Text Placeholder 2"/>
          <p:cNvSpPr>
            <a:spLocks noGrp="1"/>
          </p:cNvSpPr>
          <p:nvPr>
            <p:ph type="body" idx="1"/>
          </p:nvPr>
        </p:nvSpPr>
        <p:spPr>
          <a:xfrm>
            <a:off x="735062" y="2012414"/>
            <a:ext cx="9221689" cy="4796544"/>
          </a:xfrm>
          <a:prstGeom prst="rect">
            <a:avLst/>
          </a:prstGeom>
        </p:spPr>
        <p:txBody>
          <a:bodyPr vert="horz" lIns="91440" tIns="45720" rIns="91440" bIns="45720" rtlCol="0">
            <a:normAutofit/>
          </a:bodyPr>
          <a:lstStyle/>
          <a:p>
            <a:pPr lvl="0"/>
            <a:r>
              <a:rPr lang="it-IT" dirty="0"/>
              <a:t>Scrivi testo</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lvl1pPr algn="l" defTabSz="1007745" rtl="0" eaLnBrk="1" latinLnBrk="0" hangingPunct="1">
        <a:lnSpc>
          <a:spcPct val="90000"/>
        </a:lnSpc>
        <a:spcBef>
          <a:spcPct val="0"/>
        </a:spcBef>
        <a:buNone/>
        <a:defRPr sz="4850" kern="1200">
          <a:solidFill>
            <a:schemeClr val="tx1"/>
          </a:solidFill>
          <a:latin typeface="+mj-lt"/>
          <a:ea typeface="+mj-ea"/>
          <a:cs typeface="+mj-cs"/>
        </a:defRPr>
      </a:lvl1pPr>
    </p:titleStyle>
    <p:bodyStyle>
      <a:lvl1pPr marL="0" indent="0" algn="l" defTabSz="1007745" rtl="0" eaLnBrk="1" latinLnBrk="0" hangingPunct="1">
        <a:lnSpc>
          <a:spcPct val="100000"/>
        </a:lnSpc>
        <a:spcBef>
          <a:spcPts val="1700"/>
        </a:spcBef>
        <a:buFontTx/>
        <a:buNone/>
        <a:defRPr sz="1400" kern="1200">
          <a:solidFill>
            <a:schemeClr val="tx1"/>
          </a:solidFill>
          <a:latin typeface="Pangram" pitchFamily="2" charset="77"/>
          <a:ea typeface="+mn-ea"/>
          <a:cs typeface="+mn-cs"/>
        </a:defRPr>
      </a:lvl1pPr>
      <a:lvl2pPr marL="504190" indent="0" algn="l" defTabSz="1007745" rtl="0" eaLnBrk="1" latinLnBrk="0" hangingPunct="1">
        <a:lnSpc>
          <a:spcPct val="90000"/>
        </a:lnSpc>
        <a:spcBef>
          <a:spcPts val="550"/>
        </a:spcBef>
        <a:buFontTx/>
        <a:buNone/>
        <a:defRPr sz="2645" kern="1200">
          <a:solidFill>
            <a:schemeClr val="tx1"/>
          </a:solidFill>
          <a:latin typeface="Pangram" pitchFamily="2" charset="77"/>
          <a:ea typeface="+mn-ea"/>
          <a:cs typeface="+mn-cs"/>
        </a:defRPr>
      </a:lvl2pPr>
      <a:lvl3pPr marL="1007745" indent="0" algn="l" defTabSz="1007745" rtl="0" eaLnBrk="1" latinLnBrk="0" hangingPunct="1">
        <a:lnSpc>
          <a:spcPct val="90000"/>
        </a:lnSpc>
        <a:spcBef>
          <a:spcPts val="550"/>
        </a:spcBef>
        <a:buFontTx/>
        <a:buNone/>
        <a:defRPr sz="2205" kern="1200">
          <a:solidFill>
            <a:schemeClr val="tx1"/>
          </a:solidFill>
          <a:latin typeface="Pangram" pitchFamily="2" charset="77"/>
          <a:ea typeface="+mn-ea"/>
          <a:cs typeface="+mn-cs"/>
        </a:defRPr>
      </a:lvl3pPr>
      <a:lvl4pPr marL="1511935" indent="0" algn="l" defTabSz="1007745" rtl="0" eaLnBrk="1" latinLnBrk="0" hangingPunct="1">
        <a:lnSpc>
          <a:spcPct val="90000"/>
        </a:lnSpc>
        <a:spcBef>
          <a:spcPts val="550"/>
        </a:spcBef>
        <a:buFontTx/>
        <a:buNone/>
        <a:defRPr sz="1985" kern="1200">
          <a:solidFill>
            <a:schemeClr val="tx1"/>
          </a:solidFill>
          <a:latin typeface="Pangram" pitchFamily="2" charset="77"/>
          <a:ea typeface="+mn-ea"/>
          <a:cs typeface="+mn-cs"/>
        </a:defRPr>
      </a:lvl4pPr>
      <a:lvl5pPr marL="2016125" indent="0" algn="l" defTabSz="1007745" rtl="0" eaLnBrk="1" latinLnBrk="0" hangingPunct="1">
        <a:lnSpc>
          <a:spcPct val="90000"/>
        </a:lnSpc>
        <a:spcBef>
          <a:spcPts val="550"/>
        </a:spcBef>
        <a:buFontTx/>
        <a:buNone/>
        <a:defRPr sz="1985" kern="1200">
          <a:solidFill>
            <a:schemeClr val="tx1"/>
          </a:solidFill>
          <a:latin typeface="Pangram" pitchFamily="2" charset="77"/>
          <a:ea typeface="+mn-ea"/>
          <a:cs typeface="+mn-cs"/>
        </a:defRPr>
      </a:lvl5pPr>
      <a:lvl6pPr marL="2771775"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6pPr>
      <a:lvl7pPr marL="3275965"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7pPr>
      <a:lvl8pPr marL="3779520"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8pPr>
      <a:lvl9pPr marL="4283710" indent="-252095" algn="l" defTabSz="1007745" rtl="0" eaLnBrk="1" latinLnBrk="0" hangingPunct="1">
        <a:lnSpc>
          <a:spcPct val="90000"/>
        </a:lnSpc>
        <a:spcBef>
          <a:spcPts val="550"/>
        </a:spcBef>
        <a:buFont typeface="Arial" panose="020B0604020202020204" pitchFamily="34" charset="0"/>
        <a:buChar char="•"/>
        <a:defRPr sz="1985" kern="1200">
          <a:solidFill>
            <a:schemeClr val="tx1"/>
          </a:solidFill>
          <a:latin typeface="+mn-lt"/>
          <a:ea typeface="+mn-ea"/>
          <a:cs typeface="+mn-cs"/>
        </a:defRPr>
      </a:lvl9pPr>
    </p:bodyStyle>
    <p:otherStyle>
      <a:defPPr>
        <a:defRPr lang="en-US"/>
      </a:defPPr>
      <a:lvl1pPr marL="0" algn="l" defTabSz="1007745" rtl="0" eaLnBrk="1" latinLnBrk="0" hangingPunct="1">
        <a:defRPr sz="1985" kern="1200">
          <a:solidFill>
            <a:schemeClr val="tx1"/>
          </a:solidFill>
          <a:latin typeface="+mn-lt"/>
          <a:ea typeface="+mn-ea"/>
          <a:cs typeface="+mn-cs"/>
        </a:defRPr>
      </a:lvl1pPr>
      <a:lvl2pPr marL="504190" algn="l" defTabSz="1007745" rtl="0" eaLnBrk="1" latinLnBrk="0" hangingPunct="1">
        <a:defRPr sz="1985" kern="1200">
          <a:solidFill>
            <a:schemeClr val="tx1"/>
          </a:solidFill>
          <a:latin typeface="+mn-lt"/>
          <a:ea typeface="+mn-ea"/>
          <a:cs typeface="+mn-cs"/>
        </a:defRPr>
      </a:lvl2pPr>
      <a:lvl3pPr marL="1007745" algn="l" defTabSz="1007745" rtl="0" eaLnBrk="1" latinLnBrk="0" hangingPunct="1">
        <a:defRPr sz="1985" kern="1200">
          <a:solidFill>
            <a:schemeClr val="tx1"/>
          </a:solidFill>
          <a:latin typeface="+mn-lt"/>
          <a:ea typeface="+mn-ea"/>
          <a:cs typeface="+mn-cs"/>
        </a:defRPr>
      </a:lvl3pPr>
      <a:lvl4pPr marL="1511935" algn="l" defTabSz="1007745" rtl="0" eaLnBrk="1" latinLnBrk="0" hangingPunct="1">
        <a:defRPr sz="1985" kern="1200">
          <a:solidFill>
            <a:schemeClr val="tx1"/>
          </a:solidFill>
          <a:latin typeface="+mn-lt"/>
          <a:ea typeface="+mn-ea"/>
          <a:cs typeface="+mn-cs"/>
        </a:defRPr>
      </a:lvl4pPr>
      <a:lvl5pPr marL="2016125" algn="l" defTabSz="1007745" rtl="0" eaLnBrk="1" latinLnBrk="0" hangingPunct="1">
        <a:defRPr sz="1985" kern="1200">
          <a:solidFill>
            <a:schemeClr val="tx1"/>
          </a:solidFill>
          <a:latin typeface="+mn-lt"/>
          <a:ea typeface="+mn-ea"/>
          <a:cs typeface="+mn-cs"/>
        </a:defRPr>
      </a:lvl5pPr>
      <a:lvl6pPr marL="2519680" algn="l" defTabSz="1007745" rtl="0" eaLnBrk="1" latinLnBrk="0" hangingPunct="1">
        <a:defRPr sz="1985" kern="1200">
          <a:solidFill>
            <a:schemeClr val="tx1"/>
          </a:solidFill>
          <a:latin typeface="+mn-lt"/>
          <a:ea typeface="+mn-ea"/>
          <a:cs typeface="+mn-cs"/>
        </a:defRPr>
      </a:lvl6pPr>
      <a:lvl7pPr marL="3023870" algn="l" defTabSz="1007745" rtl="0" eaLnBrk="1" latinLnBrk="0" hangingPunct="1">
        <a:defRPr sz="1985" kern="1200">
          <a:solidFill>
            <a:schemeClr val="tx1"/>
          </a:solidFill>
          <a:latin typeface="+mn-lt"/>
          <a:ea typeface="+mn-ea"/>
          <a:cs typeface="+mn-cs"/>
        </a:defRPr>
      </a:lvl7pPr>
      <a:lvl8pPr marL="3528060" algn="l" defTabSz="1007745" rtl="0" eaLnBrk="1" latinLnBrk="0" hangingPunct="1">
        <a:defRPr sz="1985" kern="1200">
          <a:solidFill>
            <a:schemeClr val="tx1"/>
          </a:solidFill>
          <a:latin typeface="+mn-lt"/>
          <a:ea typeface="+mn-ea"/>
          <a:cs typeface="+mn-cs"/>
        </a:defRPr>
      </a:lvl8pPr>
      <a:lvl9pPr marL="4031615" algn="l" defTabSz="1007745" rtl="0" eaLnBrk="1" latinLnBrk="0" hangingPunct="1">
        <a:defRPr sz="198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a:xfrm>
            <a:off x="801885" y="1692668"/>
            <a:ext cx="9088041" cy="1910341"/>
          </a:xfrm>
        </p:spPr>
        <p:txBody>
          <a:bodyPr anchor="ctr">
            <a:normAutofit fontScale="90000"/>
          </a:bodyPr>
          <a:lstStyle/>
          <a:p>
            <a:r>
              <a:rPr lang="it-IT" sz="6000" dirty="0">
                <a:solidFill>
                  <a:schemeClr val="bg1"/>
                </a:solidFill>
                <a:latin typeface="Calibri"/>
                <a:cs typeface="Calibri"/>
              </a:rPr>
              <a:t>WP4</a:t>
            </a:r>
            <a:br>
              <a:rPr lang="it-IT" sz="4400" dirty="0">
                <a:solidFill>
                  <a:schemeClr val="bg1"/>
                </a:solidFill>
                <a:latin typeface="Calibri"/>
                <a:cs typeface="Calibri"/>
              </a:rPr>
            </a:br>
            <a:r>
              <a:rPr lang="en-GB" sz="4400" dirty="0">
                <a:solidFill>
                  <a:schemeClr val="bg1"/>
                </a:solidFill>
                <a:latin typeface="Calibri"/>
                <a:cs typeface="Calibri"/>
              </a:rPr>
              <a:t>Use cases, Requirements and System Architecture</a:t>
            </a:r>
            <a:endParaRPr lang="it-IT" sz="4400" dirty="0">
              <a:solidFill>
                <a:schemeClr val="bg1"/>
              </a:solidFill>
              <a:latin typeface="Calibri"/>
              <a:cs typeface="Calibri"/>
            </a:endParaRPr>
          </a:p>
        </p:txBody>
      </p:sp>
      <p:sp>
        <p:nvSpPr>
          <p:cNvPr id="3" name="Sottotitolo 2"/>
          <p:cNvSpPr>
            <a:spLocks noGrp="1"/>
          </p:cNvSpPr>
          <p:nvPr>
            <p:ph type="subTitle" idx="1"/>
          </p:nvPr>
        </p:nvSpPr>
        <p:spPr>
          <a:xfrm>
            <a:off x="1336476" y="3889612"/>
            <a:ext cx="8018860" cy="1201003"/>
          </a:xfrm>
        </p:spPr>
        <p:txBody>
          <a:bodyPr anchor="ctr">
            <a:normAutofit fontScale="87500" lnSpcReduction="20000"/>
          </a:bodyPr>
          <a:lstStyle/>
          <a:p>
            <a:r>
              <a:rPr lang="en-US" dirty="0">
                <a:solidFill>
                  <a:schemeClr val="bg1"/>
                </a:solidFill>
                <a:latin typeface="Calibri"/>
                <a:cs typeface="Calibri"/>
              </a:rPr>
              <a:t>Leader: </a:t>
            </a:r>
            <a:r>
              <a:rPr lang="en-US" b="1" dirty="0">
                <a:solidFill>
                  <a:schemeClr val="bg1"/>
                </a:solidFill>
                <a:latin typeface="Calibri"/>
                <a:cs typeface="Calibri"/>
              </a:rPr>
              <a:t>DSTL (CAST)</a:t>
            </a:r>
          </a:p>
          <a:p>
            <a:r>
              <a:rPr lang="en-US" dirty="0">
                <a:solidFill>
                  <a:schemeClr val="bg1"/>
                </a:solidFill>
                <a:latin typeface="Calibri"/>
                <a:cs typeface="Calibri"/>
              </a:rPr>
              <a:t>Participants </a:t>
            </a:r>
            <a:r>
              <a:rPr lang="en-US" b="1" dirty="0">
                <a:solidFill>
                  <a:schemeClr val="bg1"/>
                </a:solidFill>
                <a:latin typeface="Calibri"/>
                <a:cs typeface="Calibri"/>
              </a:rPr>
              <a:t>: CERTH, RISSC, DITSS, ISBR, KWPG, AoC, NPN, GDCOC, LPV</a:t>
            </a:r>
          </a:p>
        </p:txBody>
      </p:sp>
      <p:sp>
        <p:nvSpPr>
          <p:cNvPr id="4" name="Sottotitolo 2"/>
          <p:cNvSpPr txBox="1"/>
          <p:nvPr/>
        </p:nvSpPr>
        <p:spPr>
          <a:xfrm>
            <a:off x="2209936" y="5377218"/>
            <a:ext cx="8018860" cy="614149"/>
          </a:xfrm>
          <a:prstGeom prst="rect">
            <a:avLst/>
          </a:prstGeom>
        </p:spPr>
        <p:txBody>
          <a:bodyPr vert="horz" lIns="91440" tIns="45720" rIns="91440" bIns="45720" rtlCol="0">
            <a:noAutofit/>
          </a:bodyPr>
          <a:lstStyle>
            <a:lvl1pPr marL="0" indent="0" algn="ctr" defTabSz="1007745" rtl="0" eaLnBrk="1" latinLnBrk="0" hangingPunct="1">
              <a:lnSpc>
                <a:spcPct val="100000"/>
              </a:lnSpc>
              <a:spcBef>
                <a:spcPts val="1700"/>
              </a:spcBef>
              <a:buFontTx/>
              <a:buNone/>
              <a:defRPr sz="2645" kern="1200">
                <a:solidFill>
                  <a:schemeClr val="tx1"/>
                </a:solidFill>
                <a:latin typeface="Pangram" pitchFamily="2" charset="77"/>
                <a:ea typeface="+mn-ea"/>
                <a:cs typeface="+mn-cs"/>
              </a:defRPr>
            </a:lvl1pPr>
            <a:lvl2pPr marL="504190" indent="0" algn="ctr" defTabSz="1007745" rtl="0" eaLnBrk="1" latinLnBrk="0" hangingPunct="1">
              <a:lnSpc>
                <a:spcPct val="90000"/>
              </a:lnSpc>
              <a:spcBef>
                <a:spcPts val="550"/>
              </a:spcBef>
              <a:buFontTx/>
              <a:buNone/>
              <a:defRPr sz="2205" kern="1200">
                <a:solidFill>
                  <a:schemeClr val="tx1"/>
                </a:solidFill>
                <a:latin typeface="Pangram" pitchFamily="2" charset="77"/>
                <a:ea typeface="+mn-ea"/>
                <a:cs typeface="+mn-cs"/>
              </a:defRPr>
            </a:lvl2pPr>
            <a:lvl3pPr marL="1007745" indent="0" algn="ctr" defTabSz="1007745" rtl="0" eaLnBrk="1" latinLnBrk="0" hangingPunct="1">
              <a:lnSpc>
                <a:spcPct val="90000"/>
              </a:lnSpc>
              <a:spcBef>
                <a:spcPts val="550"/>
              </a:spcBef>
              <a:buFontTx/>
              <a:buNone/>
              <a:defRPr sz="1985" kern="1200">
                <a:solidFill>
                  <a:schemeClr val="tx1"/>
                </a:solidFill>
                <a:latin typeface="Pangram" pitchFamily="2" charset="77"/>
                <a:ea typeface="+mn-ea"/>
                <a:cs typeface="+mn-cs"/>
              </a:defRPr>
            </a:lvl3pPr>
            <a:lvl4pPr marL="1511935" indent="0" algn="ctr" defTabSz="1007745" rtl="0" eaLnBrk="1" latinLnBrk="0" hangingPunct="1">
              <a:lnSpc>
                <a:spcPct val="90000"/>
              </a:lnSpc>
              <a:spcBef>
                <a:spcPts val="550"/>
              </a:spcBef>
              <a:buFontTx/>
              <a:buNone/>
              <a:defRPr sz="1765" kern="1200">
                <a:solidFill>
                  <a:schemeClr val="tx1"/>
                </a:solidFill>
                <a:latin typeface="Pangram" pitchFamily="2" charset="77"/>
                <a:ea typeface="+mn-ea"/>
                <a:cs typeface="+mn-cs"/>
              </a:defRPr>
            </a:lvl4pPr>
            <a:lvl5pPr marL="2016125" indent="0" algn="ctr" defTabSz="1007745" rtl="0" eaLnBrk="1" latinLnBrk="0" hangingPunct="1">
              <a:lnSpc>
                <a:spcPct val="90000"/>
              </a:lnSpc>
              <a:spcBef>
                <a:spcPts val="550"/>
              </a:spcBef>
              <a:buFontTx/>
              <a:buNone/>
              <a:defRPr sz="1765" kern="1200">
                <a:solidFill>
                  <a:schemeClr val="tx1"/>
                </a:solidFill>
                <a:latin typeface="Pangram" pitchFamily="2" charset="77"/>
                <a:ea typeface="+mn-ea"/>
                <a:cs typeface="+mn-cs"/>
              </a:defRPr>
            </a:lvl5pPr>
            <a:lvl6pPr marL="2519680" indent="0" algn="ctr" defTabSz="1007745" rtl="0" eaLnBrk="1" latinLnBrk="0" hangingPunct="1">
              <a:lnSpc>
                <a:spcPct val="90000"/>
              </a:lnSpc>
              <a:spcBef>
                <a:spcPts val="550"/>
              </a:spcBef>
              <a:buFont typeface="Arial" panose="020B0604020202020204" pitchFamily="34" charset="0"/>
              <a:buNone/>
              <a:defRPr sz="1765" kern="1200">
                <a:solidFill>
                  <a:schemeClr val="tx1"/>
                </a:solidFill>
                <a:latin typeface="+mn-lt"/>
                <a:ea typeface="+mn-ea"/>
                <a:cs typeface="+mn-cs"/>
              </a:defRPr>
            </a:lvl6pPr>
            <a:lvl7pPr marL="3023870" indent="0" algn="ctr" defTabSz="1007745" rtl="0" eaLnBrk="1" latinLnBrk="0" hangingPunct="1">
              <a:lnSpc>
                <a:spcPct val="90000"/>
              </a:lnSpc>
              <a:spcBef>
                <a:spcPts val="550"/>
              </a:spcBef>
              <a:buFont typeface="Arial" panose="020B0604020202020204" pitchFamily="34" charset="0"/>
              <a:buNone/>
              <a:defRPr sz="1765" kern="1200">
                <a:solidFill>
                  <a:schemeClr val="tx1"/>
                </a:solidFill>
                <a:latin typeface="+mn-lt"/>
                <a:ea typeface="+mn-ea"/>
                <a:cs typeface="+mn-cs"/>
              </a:defRPr>
            </a:lvl7pPr>
            <a:lvl8pPr marL="3528060" indent="0" algn="ctr" defTabSz="1007745" rtl="0" eaLnBrk="1" latinLnBrk="0" hangingPunct="1">
              <a:lnSpc>
                <a:spcPct val="90000"/>
              </a:lnSpc>
              <a:spcBef>
                <a:spcPts val="550"/>
              </a:spcBef>
              <a:buFont typeface="Arial" panose="020B0604020202020204" pitchFamily="34" charset="0"/>
              <a:buNone/>
              <a:defRPr sz="1765" kern="1200">
                <a:solidFill>
                  <a:schemeClr val="tx1"/>
                </a:solidFill>
                <a:latin typeface="+mn-lt"/>
                <a:ea typeface="+mn-ea"/>
                <a:cs typeface="+mn-cs"/>
              </a:defRPr>
            </a:lvl8pPr>
            <a:lvl9pPr marL="4031615" indent="0" algn="ctr" defTabSz="1007745" rtl="0" eaLnBrk="1" latinLnBrk="0" hangingPunct="1">
              <a:lnSpc>
                <a:spcPct val="90000"/>
              </a:lnSpc>
              <a:spcBef>
                <a:spcPts val="550"/>
              </a:spcBef>
              <a:buFont typeface="Arial" panose="020B0604020202020204" pitchFamily="34" charset="0"/>
              <a:buNone/>
              <a:defRPr sz="1765" kern="1200">
                <a:solidFill>
                  <a:schemeClr val="tx1"/>
                </a:solidFill>
                <a:latin typeface="+mn-lt"/>
                <a:ea typeface="+mn-ea"/>
                <a:cs typeface="+mn-cs"/>
              </a:defRPr>
            </a:lvl9pPr>
          </a:lstStyle>
          <a:p>
            <a:pPr algn="r">
              <a:spcBef>
                <a:spcPts val="0"/>
              </a:spcBef>
            </a:pPr>
            <a:r>
              <a:rPr lang="en-US" sz="1800" b="1" dirty="0">
                <a:solidFill>
                  <a:schemeClr val="bg1"/>
                </a:solidFill>
                <a:latin typeface="Calibri"/>
                <a:cs typeface="Calibri"/>
              </a:rPr>
              <a:t>Meeting</a:t>
            </a:r>
          </a:p>
          <a:p>
            <a:pPr algn="r">
              <a:spcBef>
                <a:spcPts val="0"/>
              </a:spcBef>
            </a:pPr>
            <a:r>
              <a:rPr lang="en-US" sz="1800" b="1" dirty="0">
                <a:solidFill>
                  <a:schemeClr val="bg1"/>
                </a:solidFill>
                <a:latin typeface="Calibri"/>
                <a:cs typeface="Calibri"/>
              </a:rPr>
              <a:t>Belgrade, 9-11 October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p>
          <a:p>
            <a:pPr marL="847090" lvl="2" indent="-342900">
              <a:buFont typeface="Arial" panose="020B0604020202020204" pitchFamily="34" charset="0"/>
              <a:buChar char="•"/>
            </a:pPr>
            <a:r>
              <a:rPr lang="en-US" sz="2400" b="1" dirty="0">
                <a:solidFill>
                  <a:srgbClr val="0070C0"/>
                </a:solidFill>
              </a:rPr>
              <a:t>Manual review of emails</a:t>
            </a:r>
            <a:endParaRPr lang="en-US" dirty="0">
              <a:solidFill>
                <a:srgbClr val="FF0000"/>
              </a:solidFill>
            </a:endParaRPr>
          </a:p>
          <a:p>
            <a:pPr marL="1247140" lvl="4" indent="-285750">
              <a:buFont typeface="Arial" panose="020B0604020202020204" pitchFamily="34" charset="0"/>
              <a:buChar char="•"/>
            </a:pPr>
            <a:r>
              <a:rPr lang="en-US" sz="1600" dirty="0">
                <a:solidFill>
                  <a:schemeClr val="tx2"/>
                </a:solidFill>
              </a:rPr>
              <a:t>Headers, links, embedded objects</a:t>
            </a:r>
            <a:endParaRPr lang="en-US" dirty="0">
              <a:solidFill>
                <a:srgbClr val="FF0000"/>
              </a:solidFill>
            </a:endParaRPr>
          </a:p>
          <a:p>
            <a:pPr marL="847090" lvl="2" indent="-342900" algn="l">
              <a:buFont typeface="Arial" panose="020B0604020202020204" pitchFamily="34" charset="0"/>
              <a:buChar char="•"/>
            </a:pPr>
            <a:r>
              <a:rPr lang="en-US" sz="2400" b="1" dirty="0">
                <a:solidFill>
                  <a:srgbClr val="0070C0"/>
                </a:solidFill>
              </a:rPr>
              <a:t>Website use (as a “victim”)</a:t>
            </a:r>
          </a:p>
          <a:p>
            <a:pPr marL="1247140" lvl="4" indent="-285750" algn="l">
              <a:buFont typeface="Arial" panose="020B0604020202020204" pitchFamily="34" charset="0"/>
              <a:buChar char="•"/>
            </a:pPr>
            <a:r>
              <a:rPr lang="en-US" sz="1600" dirty="0">
                <a:solidFill>
                  <a:schemeClr val="tx2"/>
                </a:solidFill>
              </a:rPr>
              <a:t>Through TOR, Virtual or Live  OS</a:t>
            </a:r>
          </a:p>
          <a:p>
            <a:pPr marL="1247140" lvl="4" indent="-285750" algn="l">
              <a:buFont typeface="Arial" panose="020B0604020202020204" pitchFamily="34" charset="0"/>
              <a:buChar char="•"/>
            </a:pPr>
            <a:r>
              <a:rPr lang="en-US" sz="1600" dirty="0">
                <a:solidFill>
                  <a:schemeClr val="tx2"/>
                </a:solidFill>
              </a:rPr>
              <a:t>Becoming a honeypot</a:t>
            </a:r>
            <a:endParaRPr lang="en-US" dirty="0">
              <a:solidFill>
                <a:srgbClr val="FF0000"/>
              </a:solidFill>
            </a:endParaRPr>
          </a:p>
          <a:p>
            <a:pPr marL="847090" lvl="2" indent="-342900">
              <a:buFont typeface="Arial" panose="020B0604020202020204" pitchFamily="34" charset="0"/>
              <a:buChar char="•"/>
            </a:pPr>
            <a:r>
              <a:rPr lang="en-US" sz="2400" b="1" dirty="0">
                <a:solidFill>
                  <a:srgbClr val="0070C0"/>
                </a:solidFill>
              </a:rPr>
              <a:t>Determine site origin / owner</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a:t>
            </a:fld>
            <a:endParaRPr lang="it-IT" dirty="0"/>
          </a:p>
        </p:txBody>
      </p:sp>
      <p:sp>
        <p:nvSpPr>
          <p:cNvPr id="4" name="Θέση κειμένου 3"/>
          <p:cNvSpPr>
            <a:spLocks noGrp="1"/>
          </p:cNvSpPr>
          <p:nvPr>
            <p:ph type="body" sz="quarter" idx="13"/>
          </p:nvPr>
        </p:nvSpPr>
        <p:spPr/>
        <p:txBody>
          <a:bodyPr>
            <a:normAutofit fontScale="60000" lnSpcReduction="20000"/>
          </a:bodyPr>
          <a:lstStyle/>
          <a:p>
            <a:r>
              <a:rPr lang="en-US" dirty="0"/>
              <a:t>Scenario 1: Cyberspace Drug Trafficking Serbia (AoC)</a:t>
            </a:r>
          </a:p>
        </p:txBody>
      </p:sp>
      <p:pic>
        <p:nvPicPr>
          <p:cNvPr id="6" name="Picture 8" descr="C:\Users\kikikaza\Desktop\M-Investigation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567" y="2366716"/>
            <a:ext cx="4337887" cy="30365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400" b="1" dirty="0">
              <a:solidFill>
                <a:srgbClr val="0070C0"/>
              </a:solidFill>
              <a:sym typeface="+mn-ea"/>
            </a:endParaRPr>
          </a:p>
          <a:p>
            <a:pPr marL="961390" lvl="1" indent="-457200" algn="l">
              <a:buFont typeface="Arial" panose="020B0604020202020204" pitchFamily="34" charset="0"/>
              <a:buChar char="•"/>
            </a:pPr>
            <a:r>
              <a:rPr lang="en-US" sz="2000" b="1" dirty="0">
                <a:solidFill>
                  <a:srgbClr val="0070C0"/>
                </a:solidFill>
                <a:sym typeface="+mn-ea"/>
              </a:rPr>
              <a:t>Interview representatives:</a:t>
            </a:r>
          </a:p>
          <a:p>
            <a:pPr marL="1418590" lvl="2" indent="-457200" algn="l">
              <a:buFont typeface="Arial" panose="020B0604020202020204" pitchFamily="34" charset="0"/>
              <a:buChar char="•"/>
            </a:pPr>
            <a:r>
              <a:rPr lang="en-US" sz="1800" dirty="0">
                <a:solidFill>
                  <a:schemeClr val="tx2"/>
                </a:solidFill>
                <a:sym typeface="+mn-ea"/>
              </a:rPr>
              <a:t>School teacher, Headmaster etc.</a:t>
            </a:r>
            <a:endParaRPr lang="en-US" sz="1665"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Investigators choice to use internet investigation and the extent of that search</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Talk to family and provide assistance if necessary</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Interrogate target, perform a house search, confiscate material for evidence</a:t>
            </a:r>
            <a:endParaRPr lang="en-US" sz="2000" b="1" dirty="0">
              <a:solidFill>
                <a:srgbClr val="0070C0"/>
              </a:solidFill>
            </a:endParaRPr>
          </a:p>
          <a:p>
            <a:pPr lvl="1">
              <a:buFont typeface="Arial" panose="020B0604020202020204" pitchFamily="34" charset="0"/>
            </a:pP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Terrorism Funding </a:t>
            </a:r>
            <a:r>
              <a:rPr lang="en-US" altLang="en-US" sz="2600" dirty="0">
                <a:latin typeface="Calibri"/>
                <a:cs typeface="Calibri"/>
                <a:sym typeface="+mn-ea"/>
              </a:rPr>
              <a:t>2 (LPV)</a:t>
            </a:r>
          </a:p>
        </p:txBody>
      </p:sp>
      <p:pic>
        <p:nvPicPr>
          <p:cNvPr id="9" name="Picture 8" descr="C:\Users\magoulianitis\Desktop\14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8711" y="2575658"/>
            <a:ext cx="3723894" cy="3891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961390" lvl="1" indent="-457200">
              <a:buFont typeface="Arial" panose="020B0604020202020204" pitchFamily="34" charset="0"/>
              <a:buChar char="•"/>
            </a:pPr>
            <a:r>
              <a:rPr lang="en-US" sz="2200" dirty="0">
                <a:solidFill>
                  <a:schemeClr val="tx2"/>
                </a:solidFill>
                <a:sym typeface="+mn-ea"/>
              </a:rPr>
              <a:t>Type of data : </a:t>
            </a:r>
          </a:p>
          <a:p>
            <a:pPr marL="1264285" lvl="2" indent="-304800">
              <a:buFont typeface="Arial" panose="020B0604020202020204" pitchFamily="34" charset="0"/>
              <a:buChar char="•"/>
            </a:pPr>
            <a:r>
              <a:rPr lang="en-US" sz="2000" dirty="0">
                <a:solidFill>
                  <a:schemeClr val="tx2"/>
                </a:solidFill>
                <a:sym typeface="+mn-ea"/>
              </a:rPr>
              <a:t>video and images </a:t>
            </a:r>
            <a:endParaRPr lang="en-US" sz="1125"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links to search the queries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101</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Terrorism Funding </a:t>
            </a:r>
            <a:r>
              <a:rPr lang="en-US" altLang="en-US" sz="2600" dirty="0">
                <a:latin typeface="Calibri"/>
                <a:cs typeface="Calibri"/>
                <a:sym typeface="+mn-ea"/>
              </a:rPr>
              <a:t>2 (LPV)</a:t>
            </a:r>
          </a:p>
        </p:txBody>
      </p:sp>
      <p:pic>
        <p:nvPicPr>
          <p:cNvPr id="5" name="Picture 4"/>
          <p:cNvPicPr>
            <a:picLocks noChangeAspect="1"/>
          </p:cNvPicPr>
          <p:nvPr/>
        </p:nvPicPr>
        <p:blipFill>
          <a:blip r:embed="rId2"/>
          <a:stretch>
            <a:fillRect/>
          </a:stretch>
        </p:blipFill>
        <p:spPr>
          <a:xfrm>
            <a:off x="5776595" y="2999740"/>
            <a:ext cx="4693285" cy="2752090"/>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“Starting to wear a burka - suspicious behavior detection”</a:t>
            </a:r>
          </a:p>
          <a:p>
            <a:endParaRPr lang="en-US" altLang="en-US" sz="2000" dirty="0">
              <a:solidFill>
                <a:schemeClr val="tx2"/>
              </a:solidFill>
              <a:sym typeface="+mn-ea"/>
            </a:endParaRPr>
          </a:p>
          <a:p>
            <a:pPr marL="0" lvl="3">
              <a:lnSpc>
                <a:spcPct val="100000"/>
              </a:lnSpc>
              <a:spcBef>
                <a:spcPts val="1700"/>
              </a:spcBef>
            </a:pPr>
            <a:r>
              <a:rPr lang="en-US" altLang="en-US" sz="2000" dirty="0">
                <a:solidFill>
                  <a:schemeClr val="tx2"/>
                </a:solidFill>
                <a:sym typeface="+mn-ea"/>
              </a:rPr>
              <a:t>A dataset that should contain videos of terrorism content can be used in order to </a:t>
            </a:r>
            <a:r>
              <a:rPr lang="en-US" altLang="en-US" sz="2000" b="1" dirty="0">
                <a:solidFill>
                  <a:schemeClr val="tx2"/>
                </a:solidFill>
                <a:sym typeface="+mn-ea"/>
              </a:rPr>
              <a:t>detect persons</a:t>
            </a:r>
            <a:r>
              <a:rPr lang="en-US" altLang="en-US" sz="2000" dirty="0">
                <a:solidFill>
                  <a:schemeClr val="tx2"/>
                </a:solidFill>
                <a:sym typeface="+mn-ea"/>
              </a:rPr>
              <a:t> or </a:t>
            </a:r>
            <a:r>
              <a:rPr lang="en-US" altLang="en-US" sz="2000" b="1" dirty="0">
                <a:solidFill>
                  <a:schemeClr val="tx2"/>
                </a:solidFill>
                <a:sym typeface="+mn-ea"/>
              </a:rPr>
              <a:t>vehicles </a:t>
            </a:r>
            <a:r>
              <a:rPr lang="en-US" altLang="en-US" sz="2000" dirty="0">
                <a:solidFill>
                  <a:schemeClr val="tx2"/>
                </a:solidFill>
                <a:sym typeface="+mn-ea"/>
              </a:rPr>
              <a:t>that probably </a:t>
            </a:r>
            <a:r>
              <a:rPr lang="en-US" altLang="en-US" sz="2000" b="1" dirty="0">
                <a:solidFill>
                  <a:schemeClr val="tx2"/>
                </a:solidFill>
                <a:sym typeface="+mn-ea"/>
              </a:rPr>
              <a:t>matched with the suspects</a:t>
            </a:r>
            <a:r>
              <a:rPr lang="en-US" altLang="en-US" sz="2000" dirty="0">
                <a:solidFill>
                  <a:schemeClr val="tx2"/>
                </a:solidFill>
                <a:sym typeface="+mn-ea"/>
              </a:rPr>
              <a:t>. Additionally items such as </a:t>
            </a:r>
            <a:r>
              <a:rPr lang="en-US" altLang="en-US" sz="2000" b="1" dirty="0">
                <a:solidFill>
                  <a:schemeClr val="tx2"/>
                </a:solidFill>
                <a:sym typeface="+mn-ea"/>
              </a:rPr>
              <a:t>flags </a:t>
            </a:r>
            <a:r>
              <a:rPr lang="en-US" altLang="en-US" sz="2000" dirty="0">
                <a:solidFill>
                  <a:schemeClr val="tx2"/>
                </a:solidFill>
                <a:sym typeface="+mn-ea"/>
              </a:rPr>
              <a:t>or </a:t>
            </a:r>
            <a:r>
              <a:rPr lang="en-US" altLang="en-US" sz="2000" b="1" dirty="0">
                <a:solidFill>
                  <a:schemeClr val="tx2"/>
                </a:solidFill>
                <a:sym typeface="+mn-ea"/>
              </a:rPr>
              <a:t>clothes </a:t>
            </a:r>
            <a:r>
              <a:rPr lang="en-US" altLang="en-US" sz="2000" dirty="0">
                <a:solidFill>
                  <a:schemeClr val="tx2"/>
                </a:solidFill>
                <a:sym typeface="+mn-ea"/>
              </a:rPr>
              <a:t>can be </a:t>
            </a:r>
            <a:r>
              <a:rPr lang="en-US" altLang="en-US" sz="2000" b="1" dirty="0">
                <a:solidFill>
                  <a:schemeClr val="tx2"/>
                </a:solidFill>
                <a:sym typeface="+mn-ea"/>
              </a:rPr>
              <a:t>detected</a:t>
            </a:r>
            <a:r>
              <a:rPr lang="en-US" altLang="en-US" sz="2000" dirty="0">
                <a:solidFill>
                  <a:schemeClr val="tx2"/>
                </a:solidFill>
                <a:sym typeface="+mn-ea"/>
              </a:rPr>
              <a:t>. Clothes possible gives </a:t>
            </a:r>
            <a:r>
              <a:rPr lang="en-US" altLang="en-US" sz="2000" b="1" dirty="0">
                <a:solidFill>
                  <a:schemeClr val="tx2"/>
                </a:solidFill>
                <a:sym typeface="+mn-ea"/>
              </a:rPr>
              <a:t>a sign of radicalization</a:t>
            </a:r>
            <a:r>
              <a:rPr lang="en-US" altLang="en-US" sz="2000" dirty="0">
                <a:solidFill>
                  <a:schemeClr val="tx2"/>
                </a:solidFill>
                <a:sym typeface="+mn-ea"/>
              </a:rPr>
              <a:t>.</a:t>
            </a:r>
          </a:p>
          <a:p>
            <a:endParaRPr lang="en-US" altLang="en-US" sz="20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102</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Terrorism Funding </a:t>
            </a:r>
            <a:r>
              <a:rPr lang="en-US" altLang="en-US" sz="2600" dirty="0">
                <a:latin typeface="Calibri"/>
                <a:cs typeface="Calibri"/>
                <a:sym typeface="+mn-ea"/>
              </a:rPr>
              <a:t>2 (LPV)</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847090" lvl="1" indent="-342900" algn="l">
              <a:buFont typeface="Arial" panose="020B0604020202020204" pitchFamily="34" charset="0"/>
              <a:buChar char="•"/>
            </a:pPr>
            <a:r>
              <a:rPr lang="en-US" altLang="en-US" sz="2000" b="1" dirty="0">
                <a:solidFill>
                  <a:srgbClr val="FF0000"/>
                </a:solidFill>
                <a:sym typeface="+mn-ea"/>
              </a:rPr>
              <a:t>The narration of the scenario should be extended </a:t>
            </a:r>
          </a:p>
          <a:p>
            <a:pPr marL="1304290" lvl="2" indent="-342900" algn="l">
              <a:buFont typeface="Arial" panose="020B0604020202020204" pitchFamily="34" charset="0"/>
              <a:buChar char="•"/>
            </a:pPr>
            <a:r>
              <a:rPr lang="en-US" altLang="en-US" sz="2000" b="1" dirty="0">
                <a:solidFill>
                  <a:srgbClr val="FF0000"/>
                </a:solidFill>
                <a:sym typeface="+mn-ea"/>
              </a:rPr>
              <a:t>What is the objective? e.g to detect persons that have radicalized ?</a:t>
            </a: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a:p>
            <a:pPr marL="847090" lvl="1" indent="-342900" algn="l">
              <a:buFont typeface="Arial" panose="020B0604020202020204" pitchFamily="34" charset="0"/>
              <a:buChar char="•"/>
            </a:pPr>
            <a:r>
              <a:rPr lang="en-US" altLang="en-US" sz="2000" b="1" dirty="0">
                <a:solidFill>
                  <a:srgbClr val="FF0000"/>
                </a:solidFill>
                <a:sym typeface="+mn-ea"/>
              </a:rPr>
              <a:t>What are the evidence data and what are the databases to be analysed?</a:t>
            </a:r>
            <a:endParaRPr lang="en-US" sz="784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r>
              <a:rPr lang="en-US" altLang="en-US" sz="2000" b="1" dirty="0">
                <a:solidFill>
                  <a:srgbClr val="00B050"/>
                </a:solidFill>
                <a:latin typeface="Pangram" pitchFamily="2" charset="77"/>
                <a:ea typeface="+mn-ea"/>
                <a:cs typeface="+mn-cs"/>
                <a:sym typeface="+mn-ea"/>
              </a:rPr>
              <a:t>	No action points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Terrorism Funding </a:t>
            </a:r>
            <a:r>
              <a:rPr lang="en-US" altLang="en-US" sz="2600" dirty="0">
                <a:latin typeface="Calibri"/>
                <a:cs typeface="Calibri"/>
                <a:sym typeface="+mn-ea"/>
              </a:rPr>
              <a:t>2 (LPV)</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3</a:t>
            </a:r>
            <a:r>
              <a:rPr lang="en-US" sz="4000" dirty="0">
                <a:solidFill>
                  <a:schemeClr val="bg1"/>
                </a:solidFill>
                <a:latin typeface="Calibri"/>
                <a:cs typeface="Calibri"/>
              </a:rPr>
              <a:t>: Terrorism Funding </a:t>
            </a:r>
            <a:r>
              <a:rPr lang="en-US" altLang="en-US" sz="4000" dirty="0">
                <a:solidFill>
                  <a:schemeClr val="bg1"/>
                </a:solidFill>
                <a:latin typeface="Calibri"/>
                <a:cs typeface="Calibri"/>
              </a:rPr>
              <a:t>3</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LPV - Belgium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104</a:t>
            </a:fld>
            <a:endParaRPr lang="it-IT" dirty="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4000" dirty="0">
                <a:solidFill>
                  <a:schemeClr val="tx2"/>
                </a:solidFill>
                <a:latin typeface="Pangram" pitchFamily="2" charset="77"/>
                <a:ea typeface="+mn-ea"/>
                <a:cs typeface="+mn-cs"/>
              </a:rPr>
              <a:t>Scenario description:</a:t>
            </a:r>
            <a:r>
              <a:rPr lang="en-US" sz="3600" b="1" dirty="0">
                <a:solidFill>
                  <a:srgbClr val="0070C0"/>
                </a:solidFill>
                <a:sym typeface="+mn-ea"/>
              </a:rPr>
              <a:t> </a:t>
            </a:r>
          </a:p>
          <a:p>
            <a:pPr marL="961390" lvl="1" indent="-457200" algn="l">
              <a:buFont typeface="Arial" panose="020B0604020202020204" pitchFamily="34" charset="0"/>
              <a:buChar char="•"/>
            </a:pPr>
            <a:r>
              <a:rPr lang="en-US" sz="2000" b="1" dirty="0">
                <a:solidFill>
                  <a:srgbClr val="0070C0"/>
                </a:solidFill>
                <a:sym typeface="+mn-ea"/>
              </a:rPr>
              <a:t>Returning terrorist fighter  displays terrorist behavior or radicalisation</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They are very isolated and refuse to engage</a:t>
            </a:r>
          </a:p>
          <a:p>
            <a:pPr marL="1418590" lvl="2" indent="-457200" algn="l">
              <a:buFont typeface="Arial" panose="020B0604020202020204" pitchFamily="34" charset="0"/>
              <a:buChar char="•"/>
            </a:pPr>
            <a:r>
              <a:rPr lang="en-US" altLang="en-US" sz="1665" b="1" dirty="0">
                <a:solidFill>
                  <a:srgbClr val="FF0000"/>
                </a:solidFill>
                <a:sym typeface="+mn-ea"/>
              </a:rPr>
              <a:t>The narration of the scenario should be extended </a:t>
            </a:r>
            <a:endParaRPr lang="en-US" altLang="en-US" sz="1665" b="1" dirty="0">
              <a:solidFill>
                <a:srgbClr val="0070C0"/>
              </a:solidFill>
              <a:sym typeface="+mn-ea"/>
            </a:endParaRPr>
          </a:p>
          <a:p>
            <a:pPr marL="847090" lvl="1" indent="-342900" algn="l">
              <a:buFont typeface="Arial" panose="020B0604020202020204" pitchFamily="34" charset="0"/>
              <a:buChar char="•"/>
            </a:pPr>
            <a:r>
              <a:rPr lang="en-US" altLang="en-US" sz="2400" b="1" dirty="0">
                <a:solidFill>
                  <a:schemeClr val="accent2"/>
                </a:solidFill>
                <a:sym typeface="+mn-ea"/>
              </a:rPr>
              <a:t>The title of the scenario is missing</a:t>
            </a:r>
            <a:endParaRPr lang="en-US" altLang="en-US" sz="1600" b="1" dirty="0">
              <a:solidFill>
                <a:schemeClr val="accent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Terrorism Funding </a:t>
            </a:r>
            <a:r>
              <a:rPr lang="en-US" altLang="en-US" sz="2600" dirty="0">
                <a:latin typeface="Calibri"/>
                <a:cs typeface="Calibri"/>
                <a:sym typeface="+mn-ea"/>
              </a:rPr>
              <a:t>3 (LPV)</a:t>
            </a:r>
          </a:p>
        </p:txBody>
      </p:sp>
      <p:pic>
        <p:nvPicPr>
          <p:cNvPr id="7" name="Picture 6" descr="C:\Users\magoulianitis\Desktop\αρχείο λήψης.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055" y="2636520"/>
            <a:ext cx="3944620" cy="382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buChar char="•"/>
            </a:pPr>
            <a:r>
              <a:rPr lang="en-US" sz="2000" b="1" dirty="0">
                <a:solidFill>
                  <a:srgbClr val="0070C0"/>
                </a:solidFill>
                <a:sym typeface="+mn-ea"/>
              </a:rPr>
              <a:t>Interview neighbors:</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Monitor movements</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Speak to target</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Interrogate target, perform a house search, confiscate material for evidence</a:t>
            </a:r>
            <a:endParaRPr lang="en-US" sz="2000" b="1" dirty="0">
              <a:solidFill>
                <a:srgbClr val="0070C0"/>
              </a:solidFill>
            </a:endParaRPr>
          </a:p>
          <a:p>
            <a:pPr lvl="1">
              <a:buFont typeface="Arial" panose="020B0604020202020204" pitchFamily="34" charset="0"/>
            </a:pP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Terrorism Funding </a:t>
            </a:r>
            <a:r>
              <a:rPr lang="en-US" altLang="en-US" sz="2600" dirty="0">
                <a:latin typeface="Calibri"/>
                <a:cs typeface="Calibri"/>
                <a:sym typeface="+mn-ea"/>
              </a:rPr>
              <a:t>3 (LPV)</a:t>
            </a:r>
          </a:p>
        </p:txBody>
      </p:sp>
      <p:pic>
        <p:nvPicPr>
          <p:cNvPr id="7" name="Picture 6" descr="C:\Users\magoulianitis\Desktop\αρχείο λήψης.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6055" y="2636520"/>
            <a:ext cx="3944620" cy="38233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961390" lvl="1" indent="-457200">
              <a:buFont typeface="Arial" panose="020B0604020202020204" pitchFamily="34" charset="0"/>
              <a:buChar char="•"/>
            </a:pPr>
            <a:r>
              <a:rPr lang="en-US" sz="2200" dirty="0">
                <a:solidFill>
                  <a:schemeClr val="tx2"/>
                </a:solidFill>
                <a:sym typeface="+mn-ea"/>
              </a:rPr>
              <a:t>Type of data : </a:t>
            </a:r>
          </a:p>
          <a:p>
            <a:pPr marL="1264285" lvl="2" indent="-304800">
              <a:buFont typeface="Arial" panose="020B0604020202020204" pitchFamily="34" charset="0"/>
              <a:buChar char="•"/>
            </a:pPr>
            <a:r>
              <a:rPr lang="en-US" altLang="en-US" sz="2000" b="1" dirty="0">
                <a:solidFill>
                  <a:srgbClr val="FF0000"/>
                </a:solidFill>
                <a:sym typeface="+mn-ea"/>
              </a:rPr>
              <a:t>specifiy the type of data</a:t>
            </a:r>
            <a:endParaRPr lang="en-US" sz="1125" dirty="0">
              <a:solidFill>
                <a:srgbClr val="FF0000"/>
              </a:solidFill>
              <a:sym typeface="+mn-ea"/>
            </a:endParaRPr>
          </a:p>
          <a:p>
            <a:pPr marL="1247140" lvl="4" indent="-285750" algn="l">
              <a:buFont typeface="Arial" panose="020B0604020202020204" pitchFamily="34" charset="0"/>
              <a:buChar char="•"/>
            </a:pPr>
            <a:r>
              <a:rPr lang="en-US" altLang="en-US" sz="2000" b="1" dirty="0">
                <a:solidFill>
                  <a:srgbClr val="FF0000"/>
                </a:solidFill>
              </a:rPr>
              <a:t>keywords not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107</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Terrorism Funding </a:t>
            </a:r>
            <a:r>
              <a:rPr lang="en-US" altLang="en-US" sz="2600" dirty="0">
                <a:latin typeface="Calibri"/>
                <a:cs typeface="Calibri"/>
                <a:sym typeface="+mn-ea"/>
              </a:rPr>
              <a:t>3 (LPV)</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“He lives a very isolated lifestyle and does not wish to engage in conversation”</a:t>
            </a:r>
          </a:p>
          <a:p>
            <a:pPr marL="0" lvl="3">
              <a:lnSpc>
                <a:spcPct val="100000"/>
              </a:lnSpc>
              <a:spcBef>
                <a:spcPts val="1700"/>
              </a:spcBef>
            </a:pPr>
            <a:r>
              <a:rPr lang="en-US" altLang="en-US" sz="2000" dirty="0">
                <a:solidFill>
                  <a:schemeClr val="tx2"/>
                </a:solidFill>
                <a:sym typeface="+mn-ea"/>
              </a:rPr>
              <a:t>A dataset that should contain videos of terrorism content can be used in order to </a:t>
            </a:r>
            <a:r>
              <a:rPr lang="en-US" altLang="en-US" sz="2000" b="1" dirty="0">
                <a:solidFill>
                  <a:schemeClr val="tx2"/>
                </a:solidFill>
                <a:sym typeface="+mn-ea"/>
              </a:rPr>
              <a:t>detect persons</a:t>
            </a:r>
            <a:r>
              <a:rPr lang="en-US" altLang="en-US" sz="2000" dirty="0">
                <a:solidFill>
                  <a:schemeClr val="tx2"/>
                </a:solidFill>
                <a:sym typeface="+mn-ea"/>
              </a:rPr>
              <a:t> or </a:t>
            </a:r>
            <a:r>
              <a:rPr lang="en-US" altLang="en-US" sz="2000" b="1" dirty="0">
                <a:solidFill>
                  <a:schemeClr val="tx2"/>
                </a:solidFill>
                <a:sym typeface="+mn-ea"/>
              </a:rPr>
              <a:t>vehicles </a:t>
            </a:r>
            <a:r>
              <a:rPr lang="en-US" altLang="en-US" sz="2000" dirty="0">
                <a:solidFill>
                  <a:schemeClr val="tx2"/>
                </a:solidFill>
                <a:sym typeface="+mn-ea"/>
              </a:rPr>
              <a:t>that probably </a:t>
            </a:r>
            <a:r>
              <a:rPr lang="en-US" altLang="en-US" sz="2000" b="1" dirty="0">
                <a:solidFill>
                  <a:schemeClr val="tx2"/>
                </a:solidFill>
                <a:sym typeface="+mn-ea"/>
              </a:rPr>
              <a:t>matched with the suspects</a:t>
            </a:r>
            <a:r>
              <a:rPr lang="en-US" altLang="en-US" sz="2000" dirty="0">
                <a:solidFill>
                  <a:schemeClr val="tx2"/>
                </a:solidFill>
                <a:sym typeface="+mn-ea"/>
              </a:rPr>
              <a:t>. Additionally items such as </a:t>
            </a:r>
            <a:r>
              <a:rPr lang="en-US" altLang="en-US" sz="2000" b="1" dirty="0">
                <a:solidFill>
                  <a:schemeClr val="tx2"/>
                </a:solidFill>
                <a:sym typeface="+mn-ea"/>
              </a:rPr>
              <a:t>flags </a:t>
            </a:r>
            <a:r>
              <a:rPr lang="en-US" altLang="en-US" sz="2000" dirty="0">
                <a:solidFill>
                  <a:schemeClr val="tx2"/>
                </a:solidFill>
                <a:sym typeface="+mn-ea"/>
              </a:rPr>
              <a:t>or </a:t>
            </a:r>
            <a:r>
              <a:rPr lang="en-US" altLang="en-US" sz="2000" b="1" dirty="0">
                <a:solidFill>
                  <a:schemeClr val="tx2"/>
                </a:solidFill>
                <a:sym typeface="+mn-ea"/>
              </a:rPr>
              <a:t>clothes </a:t>
            </a:r>
            <a:r>
              <a:rPr lang="en-US" altLang="en-US" sz="2000" dirty="0">
                <a:solidFill>
                  <a:schemeClr val="tx2"/>
                </a:solidFill>
                <a:sym typeface="+mn-ea"/>
              </a:rPr>
              <a:t>can be </a:t>
            </a:r>
            <a:r>
              <a:rPr lang="en-US" altLang="en-US" sz="2000" b="1" dirty="0">
                <a:solidFill>
                  <a:schemeClr val="tx2"/>
                </a:solidFill>
                <a:sym typeface="+mn-ea"/>
              </a:rPr>
              <a:t>detected</a:t>
            </a:r>
            <a:r>
              <a:rPr lang="en-US" altLang="en-US" sz="2000" dirty="0">
                <a:solidFill>
                  <a:schemeClr val="tx2"/>
                </a:solidFill>
                <a:sym typeface="+mn-ea"/>
              </a:rPr>
              <a:t>. Clothes possible gives </a:t>
            </a:r>
            <a:r>
              <a:rPr lang="en-US" altLang="en-US" sz="2000" b="1" dirty="0">
                <a:solidFill>
                  <a:schemeClr val="tx2"/>
                </a:solidFill>
                <a:sym typeface="+mn-ea"/>
              </a:rPr>
              <a:t>a sign of radicalization</a:t>
            </a:r>
            <a:r>
              <a:rPr lang="en-US" altLang="en-US" sz="2000" dirty="0">
                <a:solidFill>
                  <a:schemeClr val="tx2"/>
                </a:solidFill>
                <a:sym typeface="+mn-ea"/>
              </a:rPr>
              <a:t>.</a:t>
            </a:r>
          </a:p>
          <a:p>
            <a:endParaRPr lang="en-US" altLang="en-US" sz="20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108</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Terrorism Funding </a:t>
            </a:r>
            <a:r>
              <a:rPr lang="en-US" altLang="en-US" sz="2600" dirty="0">
                <a:latin typeface="Calibri"/>
                <a:cs typeface="Calibri"/>
                <a:sym typeface="+mn-ea"/>
              </a:rPr>
              <a:t>3 (LPV)</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fontScale="97500" lnSpcReduction="10000"/>
          </a:bodyPr>
          <a:lstStyle/>
          <a:p>
            <a:r>
              <a:rPr lang="en-US" sz="2200" dirty="0">
                <a:solidFill>
                  <a:schemeClr val="tx2"/>
                </a:solidFill>
                <a:latin typeface="Pangram" pitchFamily="2" charset="77"/>
                <a:ea typeface="+mn-ea"/>
                <a:cs typeface="+mn-cs"/>
              </a:rPr>
              <a:t>Pending issues : </a:t>
            </a:r>
          </a:p>
          <a:p>
            <a:pPr marL="847090" lvl="1" indent="-342900" algn="l">
              <a:buFont typeface="Arial" panose="020B0604020202020204" pitchFamily="34" charset="0"/>
              <a:buChar char="•"/>
            </a:pPr>
            <a:r>
              <a:rPr lang="en-US" altLang="en-US" sz="2000" b="1" dirty="0">
                <a:solidFill>
                  <a:srgbClr val="FF0000"/>
                </a:solidFill>
                <a:sym typeface="+mn-ea"/>
              </a:rPr>
              <a:t>The narration of the scenario should be extended </a:t>
            </a:r>
          </a:p>
          <a:p>
            <a:pPr marL="1304290" lvl="2" indent="-342900" algn="l">
              <a:buFont typeface="Arial" panose="020B0604020202020204" pitchFamily="34" charset="0"/>
              <a:buChar char="•"/>
            </a:pPr>
            <a:r>
              <a:rPr lang="en-US" altLang="en-US" sz="2000" b="1" dirty="0">
                <a:solidFill>
                  <a:srgbClr val="FF0000"/>
                </a:solidFill>
                <a:sym typeface="+mn-ea"/>
              </a:rPr>
              <a:t>What is the objective? e.g to detect persons that have radicalized ?</a:t>
            </a: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a:p>
            <a:pPr marL="847090" lvl="1" indent="-342900" algn="l">
              <a:buFont typeface="Arial" panose="020B0604020202020204" pitchFamily="34" charset="0"/>
              <a:buChar char="•"/>
            </a:pPr>
            <a:r>
              <a:rPr lang="en-US" altLang="en-US" sz="2000" b="1" dirty="0">
                <a:solidFill>
                  <a:srgbClr val="FF0000"/>
                </a:solidFill>
                <a:sym typeface="+mn-ea"/>
              </a:rPr>
              <a:t>What are the evidence data and what are the databases to be analysed?</a:t>
            </a:r>
            <a:endParaRPr lang="en-US" altLang="en-US" sz="2000" b="1" dirty="0">
              <a:solidFill>
                <a:schemeClr val="accent2"/>
              </a:solidFill>
              <a:sym typeface="+mn-ea"/>
            </a:endParaRPr>
          </a:p>
          <a:p>
            <a:pPr marL="789940" lvl="3" indent="-285750" algn="l">
              <a:buFont typeface="Arial" panose="020B0604020202020204" pitchFamily="34" charset="0"/>
              <a:buChar char="•"/>
            </a:pPr>
            <a:r>
              <a:rPr lang="en-US" altLang="en-US" sz="2000" b="1" dirty="0">
                <a:solidFill>
                  <a:srgbClr val="FF0000"/>
                </a:solidFill>
                <a:sym typeface="+mn-ea"/>
              </a:rPr>
              <a:t>specifiy the type of data</a:t>
            </a:r>
          </a:p>
          <a:p>
            <a:pPr marL="789940" lvl="3" indent="-285750" algn="l">
              <a:buFont typeface="Arial" panose="020B0604020202020204" pitchFamily="34" charset="0"/>
              <a:buChar char="•"/>
            </a:pPr>
            <a:r>
              <a:rPr lang="en-US" altLang="en-US" sz="2000" b="1" dirty="0">
                <a:solidFill>
                  <a:srgbClr val="FF0000"/>
                </a:solidFill>
                <a:sym typeface="+mn-ea"/>
              </a:rPr>
              <a:t>keywords not provided</a:t>
            </a:r>
          </a:p>
          <a:p>
            <a:pPr marL="789940" lvl="3" indent="-285750" algn="l">
              <a:buFont typeface="Arial" panose="020B0604020202020204" pitchFamily="34" charset="0"/>
              <a:buChar char="•"/>
            </a:pPr>
            <a:r>
              <a:rPr lang="en-US" altLang="en-US" sz="2000" b="1" dirty="0">
                <a:solidFill>
                  <a:srgbClr val="FF0000"/>
                </a:solidFill>
                <a:sym typeface="+mn-ea"/>
              </a:rPr>
              <a:t>Can we merge the afoementioned three scenarios ?</a:t>
            </a:r>
          </a:p>
          <a:p>
            <a:pPr marL="789940" lvl="3" indent="-285750" algn="l">
              <a:buFont typeface="Arial" panose="020B0604020202020204" pitchFamily="34" charset="0"/>
              <a:buChar char="•"/>
            </a:pPr>
            <a:r>
              <a:rPr lang="en-US" altLang="en-US" sz="2000" b="1" dirty="0">
                <a:solidFill>
                  <a:srgbClr val="FF0000"/>
                </a:solidFill>
                <a:sym typeface="+mn-ea"/>
              </a:rPr>
              <a:t>Are these snecarios related with the use case 3</a:t>
            </a:r>
          </a:p>
          <a:p>
            <a:pPr marL="1247140" lvl="4" indent="-285750" algn="l">
              <a:buFont typeface="Arial" panose="020B0604020202020204" pitchFamily="34" charset="0"/>
              <a:buChar char="•"/>
            </a:pPr>
            <a:r>
              <a:rPr lang="en-US" altLang="en-US" sz="2000" b="1" dirty="0">
                <a:solidFill>
                  <a:srgbClr val="FF0000"/>
                </a:solidFill>
                <a:sym typeface="+mn-ea"/>
              </a:rPr>
              <a:t>how to adress this</a:t>
            </a:r>
            <a:endParaRPr lang="en-US" sz="784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r>
              <a:rPr lang="en-US" altLang="en-US" sz="2000" b="1" dirty="0">
                <a:solidFill>
                  <a:srgbClr val="00B050"/>
                </a:solidFill>
                <a:latin typeface="Pangram" pitchFamily="2" charset="77"/>
                <a:ea typeface="+mn-ea"/>
                <a:cs typeface="+mn-cs"/>
                <a:sym typeface="+mn-ea"/>
              </a:rPr>
              <a:t>	No action points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109</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Terrorism Funding </a:t>
            </a:r>
            <a:r>
              <a:rPr lang="en-US" altLang="en-US" sz="2600" dirty="0">
                <a:latin typeface="Calibri"/>
                <a:cs typeface="Calibri"/>
                <a:sym typeface="+mn-ea"/>
              </a:rPr>
              <a:t>3 (LPV)</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r>
              <a:rPr lang="en-US" sz="2200" dirty="0">
                <a:solidFill>
                  <a:schemeClr val="tx2"/>
                </a:solidFill>
                <a:latin typeface="Pangram" pitchFamily="2" charset="77"/>
                <a:ea typeface="+mn-ea"/>
                <a:cs typeface="+mn-cs"/>
              </a:rPr>
              <a:t>Data to be used:</a:t>
            </a:r>
          </a:p>
          <a:p>
            <a:pPr marL="961390" lvl="1" indent="-457200">
              <a:buFont typeface="Arial" panose="020B0604020202020204" pitchFamily="34" charset="0"/>
              <a:buChar char="•"/>
            </a:pPr>
            <a:r>
              <a:rPr lang="en-US" b="1" dirty="0">
                <a:solidFill>
                  <a:srgbClr val="0070C0"/>
                </a:solidFill>
              </a:rPr>
              <a:t>Only fake/pubic data is available</a:t>
            </a:r>
          </a:p>
          <a:p>
            <a:pPr marL="1418590" lvl="2" indent="-457200">
              <a:buFont typeface="Arial" panose="020B0604020202020204" pitchFamily="34" charset="0"/>
              <a:buChar char="•"/>
            </a:pPr>
            <a:r>
              <a:rPr lang="en-US" altLang="en-US" b="1" dirty="0">
                <a:solidFill>
                  <a:schemeClr val="accent2"/>
                </a:solidFill>
              </a:rPr>
              <a:t>Three pictures that describe the datasets have been sent </a:t>
            </a:r>
          </a:p>
          <a:p>
            <a:pPr marL="1418590" lvl="2" indent="-457200">
              <a:buFont typeface="Arial" panose="020B0604020202020204" pitchFamily="34" charset="0"/>
              <a:buChar char="•"/>
            </a:pPr>
            <a:r>
              <a:rPr lang="en-US" altLang="en-US" sz="2645" b="1" dirty="0">
                <a:solidFill>
                  <a:srgbClr val="FF0000"/>
                </a:solidFill>
              </a:rPr>
              <a:t>No specific keywords are provided yet</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a:t>
            </a:fld>
            <a:endParaRPr lang="it-IT" dirty="0"/>
          </a:p>
        </p:txBody>
      </p:sp>
      <p:sp>
        <p:nvSpPr>
          <p:cNvPr id="4" name="Θέση κειμένου 3"/>
          <p:cNvSpPr>
            <a:spLocks noGrp="1"/>
          </p:cNvSpPr>
          <p:nvPr>
            <p:ph type="body" sz="quarter" idx="13"/>
          </p:nvPr>
        </p:nvSpPr>
        <p:spPr/>
        <p:txBody>
          <a:bodyPr>
            <a:noAutofit/>
          </a:bodyPr>
          <a:lstStyle/>
          <a:p>
            <a:r>
              <a:rPr lang="en-US" sz="2600" dirty="0"/>
              <a:t>Scenario 1: Cyberspace Drug Trafficking Serbia (AoC)</a:t>
            </a:r>
          </a:p>
        </p:txBody>
      </p:sp>
      <p:pic>
        <p:nvPicPr>
          <p:cNvPr id="5"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39560" y="2010410"/>
            <a:ext cx="2890520" cy="1389380"/>
          </a:xfrm>
          <a:prstGeom prst="rect">
            <a:avLst/>
          </a:prstGeom>
        </p:spPr>
      </p:pic>
      <p:pic>
        <p:nvPicPr>
          <p:cNvPr id="6"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48755" y="3399790"/>
            <a:ext cx="2981325" cy="2919730"/>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flipH="1">
            <a:off x="9530080" y="2010410"/>
            <a:ext cx="857250" cy="4879975"/>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4</a:t>
            </a:r>
            <a:r>
              <a:rPr lang="en-US" sz="4000" dirty="0">
                <a:solidFill>
                  <a:schemeClr val="bg1"/>
                </a:solidFill>
                <a:latin typeface="Calibri"/>
                <a:cs typeface="Calibri"/>
              </a:rPr>
              <a:t>: Terrorism Funding</a:t>
            </a:r>
            <a:endParaRPr lang="en-US" alt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NPN - Netherlands</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110</a:t>
            </a:fld>
            <a:endParaRPr lang="it-IT"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4000" dirty="0">
                <a:solidFill>
                  <a:schemeClr val="tx2"/>
                </a:solidFill>
                <a:latin typeface="Pangram" pitchFamily="2" charset="77"/>
                <a:ea typeface="+mn-ea"/>
                <a:cs typeface="+mn-cs"/>
              </a:rPr>
              <a:t>Scenario description:</a:t>
            </a:r>
            <a:r>
              <a:rPr lang="en-US" sz="3600" b="1" dirty="0">
                <a:solidFill>
                  <a:srgbClr val="0070C0"/>
                </a:solidFill>
                <a:sym typeface="+mn-ea"/>
              </a:rPr>
              <a:t> </a:t>
            </a:r>
          </a:p>
          <a:p>
            <a:pPr marL="847090" lvl="1" indent="-342900" algn="l">
              <a:buFont typeface="Arial" panose="020B0604020202020204" pitchFamily="34" charset="0"/>
              <a:buChar char="•"/>
            </a:pPr>
            <a:r>
              <a:rPr lang="en-US" sz="1800" b="1" dirty="0">
                <a:solidFill>
                  <a:srgbClr val="0070C0"/>
                </a:solidFill>
                <a:sym typeface="+mn-ea"/>
              </a:rPr>
              <a:t>Financial investigations use third parties to gather / update information</a:t>
            </a:r>
            <a:endParaRPr lang="en-US" sz="1800" b="1" dirty="0">
              <a:solidFill>
                <a:srgbClr val="0070C0"/>
              </a:solidFill>
            </a:endParaRPr>
          </a:p>
          <a:p>
            <a:pPr marL="1264285" lvl="2" indent="-304800" algn="l">
              <a:buFont typeface="Arial" panose="020B0604020202020204" pitchFamily="34" charset="0"/>
              <a:buChar char="•"/>
            </a:pPr>
            <a:r>
              <a:rPr lang="en-US" sz="1400" dirty="0">
                <a:solidFill>
                  <a:schemeClr val="tx2"/>
                </a:solidFill>
                <a:sym typeface="+mn-ea"/>
              </a:rPr>
              <a:t>Institutions bound by US Office of Foreign Assets Control (OFAC) list and Combined Targeted Financial Sanctions List of the EU</a:t>
            </a:r>
            <a:endParaRPr lang="en-US" sz="1400" dirty="0">
              <a:solidFill>
                <a:schemeClr val="tx2"/>
              </a:solidFill>
            </a:endParaRPr>
          </a:p>
          <a:p>
            <a:pPr marL="847090" lvl="1" indent="-342900" algn="l">
              <a:buFont typeface="Arial" panose="020B0604020202020204" pitchFamily="34" charset="0"/>
              <a:buChar char="•"/>
            </a:pPr>
            <a:r>
              <a:rPr lang="en-US" sz="1800" b="1" dirty="0">
                <a:solidFill>
                  <a:srgbClr val="0070C0"/>
                </a:solidFill>
                <a:sym typeface="+mn-ea"/>
              </a:rPr>
              <a:t>Officers prefer not to give details because of ongoing investigations</a:t>
            </a:r>
            <a:endParaRPr lang="en-GB" sz="1800" dirty="0">
              <a:sym typeface="+mn-ea"/>
            </a:endParaRPr>
          </a:p>
          <a:p>
            <a:pPr marL="847090" lvl="1" indent="-342900" algn="l">
              <a:buFont typeface="Arial" panose="020B0604020202020204" pitchFamily="34" charset="0"/>
            </a:pPr>
            <a:r>
              <a:rPr lang="en-US" sz="1800" b="1" dirty="0">
                <a:solidFill>
                  <a:srgbClr val="0070C0"/>
                </a:solidFill>
                <a:sym typeface="+mn-ea"/>
              </a:rPr>
              <a:t>A general picture of terrorism financing including:</a:t>
            </a:r>
            <a:endParaRPr lang="en-US" sz="1800" b="1" dirty="0">
              <a:solidFill>
                <a:srgbClr val="0070C0"/>
              </a:solidFill>
            </a:endParaRPr>
          </a:p>
          <a:p>
            <a:pPr marL="1264285" lvl="2" indent="-304800" algn="l">
              <a:buFont typeface="Arial" panose="020B0604020202020204" pitchFamily="34" charset="0"/>
            </a:pPr>
            <a:r>
              <a:rPr lang="en-US" sz="1400" dirty="0">
                <a:solidFill>
                  <a:schemeClr val="tx2"/>
                </a:solidFill>
                <a:sym typeface="+mn-ea"/>
              </a:rPr>
              <a:t>Questions about MO (how)</a:t>
            </a:r>
            <a:endParaRPr lang="en-US" sz="1400" dirty="0">
              <a:solidFill>
                <a:schemeClr val="tx2"/>
              </a:solidFill>
            </a:endParaRPr>
          </a:p>
          <a:p>
            <a:pPr marL="1264285" lvl="2" indent="-304800" algn="l">
              <a:buFont typeface="Arial" panose="020B0604020202020204" pitchFamily="34" charset="0"/>
            </a:pPr>
            <a:r>
              <a:rPr lang="en-US" sz="1400" dirty="0">
                <a:solidFill>
                  <a:schemeClr val="tx2"/>
                </a:solidFill>
                <a:sym typeface="+mn-ea"/>
              </a:rPr>
              <a:t>Types of people / organisation involved</a:t>
            </a:r>
            <a:endParaRPr lang="en-US" sz="1400" dirty="0">
              <a:solidFill>
                <a:schemeClr val="tx2"/>
              </a:solidFill>
            </a:endParaRPr>
          </a:p>
          <a:p>
            <a:pPr marL="1264285" lvl="2" indent="-304800" algn="l">
              <a:buFont typeface="Arial" panose="020B0604020202020204" pitchFamily="34" charset="0"/>
            </a:pPr>
            <a:r>
              <a:rPr lang="en-US" sz="1400" dirty="0">
                <a:solidFill>
                  <a:schemeClr val="tx2"/>
                </a:solidFill>
                <a:sym typeface="+mn-ea"/>
              </a:rPr>
              <a:t>General indication of size	</a:t>
            </a:r>
            <a:endParaRPr lang="en-US" sz="1400" dirty="0">
              <a:solidFill>
                <a:schemeClr val="tx2"/>
              </a:solidFill>
            </a:endParaRPr>
          </a:p>
          <a:p>
            <a:pPr marL="1264285" lvl="2" indent="-304800" algn="l">
              <a:buFont typeface="Arial" panose="020B0604020202020204" pitchFamily="34" charset="0"/>
            </a:pPr>
            <a:r>
              <a:rPr lang="en-US" sz="1400" dirty="0">
                <a:solidFill>
                  <a:schemeClr val="tx2"/>
                </a:solidFill>
                <a:sym typeface="+mn-ea"/>
              </a:rPr>
              <a:t>Relation to other criminal acts</a:t>
            </a:r>
            <a:endParaRPr lang="en-US" sz="1400" dirty="0">
              <a:solidFill>
                <a:schemeClr val="tx2"/>
              </a:solidFill>
            </a:endParaRPr>
          </a:p>
          <a:p>
            <a:pPr marL="1264285" lvl="2" indent="-304800" algn="l">
              <a:buFont typeface="Arial" panose="020B0604020202020204" pitchFamily="34" charset="0"/>
            </a:pPr>
            <a:r>
              <a:rPr lang="en-US" sz="1400" dirty="0">
                <a:solidFill>
                  <a:schemeClr val="tx2"/>
                </a:solidFill>
                <a:sym typeface="+mn-ea"/>
              </a:rPr>
              <a:t>Trends in these observations</a:t>
            </a:r>
            <a:endParaRPr lang="en-US" altLang="en-US" sz="1600" b="1" dirty="0">
              <a:solidFill>
                <a:srgbClr val="0070C0"/>
              </a:solidFill>
              <a:sym typeface="+mn-ea"/>
            </a:endParaRP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111</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pic>
        <p:nvPicPr>
          <p:cNvPr id="9" name="Picture 8" descr="C:\Users\kikikaza\Desktop\13-Doctrines.of.Radical.Islam.and.I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5245" y="2976686"/>
            <a:ext cx="4052402" cy="3194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buChar char="•"/>
            </a:pPr>
            <a:r>
              <a:rPr lang="en-US" sz="2000" b="1" dirty="0">
                <a:solidFill>
                  <a:srgbClr val="0070C0"/>
                </a:solidFill>
                <a:sym typeface="+mn-ea"/>
              </a:rPr>
              <a:t>Practices difficult to describe – they are conducted in cooperation with other agencies and their own data.</a:t>
            </a:r>
            <a:endParaRPr lang="en-US" sz="2000" b="1" dirty="0">
              <a:solidFill>
                <a:srgbClr val="0070C0"/>
              </a:solidFill>
            </a:endParaRPr>
          </a:p>
          <a:p>
            <a:pPr marL="961390" lvl="1" indent="-457200" algn="l">
              <a:buFont typeface="Arial" panose="020B0604020202020204" pitchFamily="34" charset="0"/>
            </a:pPr>
            <a:r>
              <a:rPr lang="en-US" sz="2000" b="1" dirty="0">
                <a:solidFill>
                  <a:srgbClr val="0070C0"/>
                </a:solidFill>
                <a:sym typeface="+mn-ea"/>
              </a:rPr>
              <a:t>Information generally obtained via Office automation or generally supported formats</a:t>
            </a:r>
            <a:endParaRPr lang="en-US" sz="2000" b="1" dirty="0">
              <a:solidFill>
                <a:srgbClr val="0070C0"/>
              </a:solidFill>
            </a:endParaRPr>
          </a:p>
          <a:p>
            <a:pPr marL="961390" lvl="1" indent="-457200" algn="l">
              <a:buFont typeface="Arial" panose="020B0604020202020204" pitchFamily="34" charset="0"/>
            </a:pPr>
            <a:r>
              <a:rPr lang="en-US" sz="2000" b="1" dirty="0">
                <a:solidFill>
                  <a:srgbClr val="0070C0"/>
                </a:solidFill>
                <a:sym typeface="+mn-ea"/>
              </a:rPr>
              <a:t>Proprietary formats used when organistions use common tools</a:t>
            </a:r>
            <a:endParaRPr lang="en-US" sz="2000" b="1" dirty="0">
              <a:solidFill>
                <a:srgbClr val="0070C0"/>
              </a:solidFill>
            </a:endParaRPr>
          </a:p>
          <a:p>
            <a:pPr marL="961390" lvl="1" indent="-457200" algn="l">
              <a:buFont typeface="Arial" panose="020B0604020202020204" pitchFamily="34" charset="0"/>
            </a:pPr>
            <a:r>
              <a:rPr lang="en-US" sz="2000" b="1" dirty="0">
                <a:solidFill>
                  <a:srgbClr val="0070C0"/>
                </a:solidFill>
                <a:sym typeface="+mn-ea"/>
              </a:rPr>
              <a:t>i.e. Analyst, Notebook, Ibase etc.)</a:t>
            </a: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112</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pic>
        <p:nvPicPr>
          <p:cNvPr id="9" name="Picture 8" descr="C:\Users\kikikaza\Desktop\13-Doctrines.of.Radical.Islam.and.I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90" y="2729036"/>
            <a:ext cx="4052402" cy="3194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pPr>
            <a:r>
              <a:rPr lang="en-US" sz="2000" b="1" dirty="0">
                <a:solidFill>
                  <a:srgbClr val="0070C0"/>
                </a:solidFill>
                <a:sym typeface="+mn-ea"/>
              </a:rPr>
              <a:t>Detection</a:t>
            </a:r>
            <a:endParaRPr lang="en-US" sz="2000" b="1" dirty="0">
              <a:solidFill>
                <a:srgbClr val="0070C0"/>
              </a:solidFill>
            </a:endParaRPr>
          </a:p>
          <a:p>
            <a:pPr marL="1418590" lvl="2" indent="-457200" algn="l">
              <a:buFont typeface="Arial" panose="020B0604020202020204" pitchFamily="34" charset="0"/>
            </a:pPr>
            <a:r>
              <a:rPr lang="en-US" sz="1665" b="1" dirty="0">
                <a:solidFill>
                  <a:srgbClr val="0070C0"/>
                </a:solidFill>
                <a:sym typeface="+mn-ea"/>
              </a:rPr>
              <a:t>Banks and financial institutions identify and report suspect transactions. </a:t>
            </a:r>
            <a:endParaRPr lang="en-US" sz="1665" b="1" dirty="0">
              <a:solidFill>
                <a:srgbClr val="0070C0"/>
              </a:solidFill>
            </a:endParaRPr>
          </a:p>
          <a:p>
            <a:pPr marL="1721485" lvl="3" indent="-304800" algn="l">
              <a:buFont typeface="Arial" panose="020B0604020202020204" pitchFamily="34" charset="0"/>
            </a:pPr>
            <a:r>
              <a:rPr lang="en-US" sz="1260" dirty="0">
                <a:solidFill>
                  <a:schemeClr val="tx2"/>
                </a:solidFill>
                <a:sym typeface="+mn-ea"/>
              </a:rPr>
              <a:t>The Finance Intelligence Unit determine if they are possibly terrorism related</a:t>
            </a:r>
            <a:endParaRPr lang="en-US" sz="1260" dirty="0">
              <a:solidFill>
                <a:schemeClr val="tx2"/>
              </a:solidFill>
            </a:endParaRPr>
          </a:p>
          <a:p>
            <a:pPr marL="1418590" lvl="2" indent="-457200" algn="l">
              <a:buFont typeface="Arial" panose="020B0604020202020204" pitchFamily="34" charset="0"/>
            </a:pPr>
            <a:r>
              <a:rPr lang="en-US" sz="1665" b="1" dirty="0">
                <a:solidFill>
                  <a:srgbClr val="0070C0"/>
                </a:solidFill>
                <a:sym typeface="+mn-ea"/>
              </a:rPr>
              <a:t>Subjects might be known as terrorism related or facilitating</a:t>
            </a:r>
            <a:endParaRPr lang="en-US" sz="1665" b="1" dirty="0">
              <a:solidFill>
                <a:srgbClr val="0070C0"/>
              </a:solidFill>
            </a:endParaRPr>
          </a:p>
          <a:p>
            <a:pPr marL="1721485" lvl="3" indent="-304800" algn="l">
              <a:buFont typeface="Arial" panose="020B0604020202020204" pitchFamily="34" charset="0"/>
            </a:pPr>
            <a:r>
              <a:rPr lang="en-US" sz="1260" dirty="0">
                <a:solidFill>
                  <a:schemeClr val="tx2"/>
                </a:solidFill>
                <a:sym typeface="+mn-ea"/>
              </a:rPr>
              <a:t>An investigation can be started</a:t>
            </a:r>
            <a:endParaRPr lang="en-US" sz="1260" dirty="0">
              <a:solidFill>
                <a:schemeClr val="tx2"/>
              </a:solidFill>
            </a:endParaRPr>
          </a:p>
          <a:p>
            <a:pPr marL="1418590" lvl="2" indent="-457200" algn="l">
              <a:buFont typeface="Arial" panose="020B0604020202020204" pitchFamily="34" charset="0"/>
            </a:pPr>
            <a:r>
              <a:rPr lang="en-US" sz="1665" b="1" dirty="0">
                <a:solidFill>
                  <a:srgbClr val="0070C0"/>
                </a:solidFill>
                <a:sym typeface="+mn-ea"/>
              </a:rPr>
              <a:t>Detection can be from actual investigations or accidental discoveries</a:t>
            </a:r>
            <a:endParaRPr lang="en-US" sz="1665" b="1" dirty="0">
              <a:solidFill>
                <a:srgbClr val="0070C0"/>
              </a:solidFill>
            </a:endParaRPr>
          </a:p>
          <a:p>
            <a:pPr marL="1418590" lvl="2" indent="-457200" algn="l">
              <a:buFont typeface="Arial" panose="020B0604020202020204" pitchFamily="34" charset="0"/>
            </a:pPr>
            <a:r>
              <a:rPr lang="en-US" sz="1665" b="1" dirty="0">
                <a:solidFill>
                  <a:srgbClr val="0070C0"/>
                </a:solidFill>
                <a:sym typeface="+mn-ea"/>
              </a:rPr>
              <a:t>No current systematic broad scanning of internet / social media</a:t>
            </a:r>
            <a:endParaRPr lang="en-US" sz="1665" b="1" dirty="0">
              <a:solidFill>
                <a:srgbClr val="0070C0"/>
              </a:solidFill>
            </a:endParaRPr>
          </a:p>
          <a:p>
            <a:pPr marL="961390" lvl="1" indent="-457200" algn="l">
              <a:buFont typeface="Arial" panose="020B0604020202020204" pitchFamily="34" charset="0"/>
              <a:buChar char="•"/>
            </a:pPr>
            <a:endParaRPr lang="en-US" sz="20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pic>
        <p:nvPicPr>
          <p:cNvPr id="9" name="Picture 8" descr="C:\Users\kikikaza\Desktop\13-Doctrines.of.Radical.Islam.and.I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90" y="2729036"/>
            <a:ext cx="4052402" cy="3194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pPr>
            <a:r>
              <a:rPr lang="en-US" sz="2400" b="1" dirty="0">
                <a:solidFill>
                  <a:srgbClr val="0070C0"/>
                </a:solidFill>
                <a:sym typeface="+mn-ea"/>
              </a:rPr>
              <a:t>Selection</a:t>
            </a:r>
            <a:endParaRPr lang="en-US" sz="2400" b="1" dirty="0">
              <a:solidFill>
                <a:srgbClr val="0070C0"/>
              </a:solidFill>
            </a:endParaRPr>
          </a:p>
          <a:p>
            <a:pPr marL="1418590" lvl="2" indent="-457200" algn="l">
              <a:buFont typeface="Arial" panose="020B0604020202020204" pitchFamily="34" charset="0"/>
            </a:pPr>
            <a:r>
              <a:rPr lang="en-US" sz="1800" b="1" dirty="0">
                <a:solidFill>
                  <a:srgbClr val="0070C0"/>
                </a:solidFill>
                <a:sym typeface="+mn-ea"/>
              </a:rPr>
              <a:t>Light touch police investigation to enhance the case</a:t>
            </a:r>
            <a:endParaRPr lang="en-US" sz="1800" b="1" dirty="0">
              <a:solidFill>
                <a:srgbClr val="0070C0"/>
              </a:solidFill>
            </a:endParaRPr>
          </a:p>
          <a:p>
            <a:pPr marL="1418590" lvl="2" indent="-457200" algn="l">
              <a:buFont typeface="Arial" panose="020B0604020202020204" pitchFamily="34" charset="0"/>
            </a:pPr>
            <a:r>
              <a:rPr lang="en-US" sz="1800" b="1" dirty="0">
                <a:solidFill>
                  <a:srgbClr val="0070C0"/>
                </a:solidFill>
                <a:sym typeface="+mn-ea"/>
              </a:rPr>
              <a:t>Full enquiry of police information,</a:t>
            </a:r>
            <a:endParaRPr lang="en-US" sz="1800" b="1" dirty="0">
              <a:solidFill>
                <a:srgbClr val="0070C0"/>
              </a:solidFill>
            </a:endParaRPr>
          </a:p>
          <a:p>
            <a:pPr marL="2178685" lvl="4" indent="-304800" algn="l">
              <a:buFont typeface="Arial" panose="020B0604020202020204" pitchFamily="34" charset="0"/>
            </a:pPr>
            <a:r>
              <a:rPr lang="en-US" sz="1400" dirty="0">
                <a:solidFill>
                  <a:schemeClr val="tx2"/>
                </a:solidFill>
                <a:sym typeface="+mn-ea"/>
              </a:rPr>
              <a:t>including Open Source to supplement it.</a:t>
            </a:r>
            <a:endParaRPr lang="en-US" sz="1400" dirty="0">
              <a:solidFill>
                <a:schemeClr val="tx2"/>
              </a:solidFill>
            </a:endParaRPr>
          </a:p>
          <a:p>
            <a:pPr marL="2178685" lvl="4" indent="-304800" algn="l">
              <a:buFont typeface="Arial" panose="020B0604020202020204" pitchFamily="34" charset="0"/>
            </a:pPr>
            <a:r>
              <a:rPr lang="en-US" sz="1400" dirty="0">
                <a:solidFill>
                  <a:schemeClr val="tx2"/>
                </a:solidFill>
                <a:sym typeface="+mn-ea"/>
              </a:rPr>
              <a:t>Related persons included</a:t>
            </a:r>
            <a:endParaRPr lang="en-US" sz="1400" dirty="0">
              <a:solidFill>
                <a:schemeClr val="tx2"/>
              </a:solidFill>
            </a:endParaRPr>
          </a:p>
          <a:p>
            <a:pPr marL="2178685" lvl="4" indent="-304800" algn="l">
              <a:buFont typeface="Arial" panose="020B0604020202020204" pitchFamily="34" charset="0"/>
            </a:pPr>
            <a:r>
              <a:rPr lang="en-US" sz="1400" dirty="0">
                <a:solidFill>
                  <a:schemeClr val="tx2"/>
                </a:solidFill>
                <a:sym typeface="+mn-ea"/>
              </a:rPr>
              <a:t>NO information from taxes / other government institutions at this point</a:t>
            </a:r>
            <a:endParaRPr lang="en-US" sz="1400" dirty="0">
              <a:solidFill>
                <a:schemeClr val="tx2"/>
              </a:solidFill>
            </a:endParaRPr>
          </a:p>
          <a:p>
            <a:pPr marL="1875790" lvl="3" indent="-457200" algn="l">
              <a:buFont typeface="Arial" panose="020B0604020202020204" pitchFamily="34" charset="0"/>
            </a:pPr>
            <a:r>
              <a:rPr lang="en-US" sz="1600" b="1" dirty="0">
                <a:solidFill>
                  <a:srgbClr val="0070C0"/>
                </a:solidFill>
                <a:sym typeface="+mn-ea"/>
              </a:rPr>
              <a:t>Case bought to committee to determine further action</a:t>
            </a:r>
            <a:endParaRPr lang="en-US" sz="1600" b="1" dirty="0">
              <a:solidFill>
                <a:srgbClr val="0070C0"/>
              </a:solidFill>
            </a:endParaRPr>
          </a:p>
          <a:p>
            <a:pPr marL="2178685" lvl="4" indent="-304800" algn="l">
              <a:buFont typeface="Arial" panose="020B0604020202020204" pitchFamily="34" charset="0"/>
            </a:pPr>
            <a:r>
              <a:rPr lang="en-US" sz="1400" dirty="0">
                <a:solidFill>
                  <a:schemeClr val="tx2"/>
                </a:solidFill>
                <a:sym typeface="+mn-ea"/>
              </a:rPr>
              <a:t>Official investigation (by police and or other government units) or No further action</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pic>
        <p:nvPicPr>
          <p:cNvPr id="9" name="Picture 8" descr="C:\Users\kikikaza\Desktop\13-Doctrines.of.Radical.Islam.and.I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90" y="2729036"/>
            <a:ext cx="4052402" cy="3194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pPr>
            <a:r>
              <a:rPr lang="en-US" sz="2400" b="1" dirty="0">
                <a:solidFill>
                  <a:srgbClr val="0070C0"/>
                </a:solidFill>
                <a:sym typeface="+mn-ea"/>
              </a:rPr>
              <a:t>Selection</a:t>
            </a:r>
            <a:endParaRPr lang="en-US" sz="2400" b="1" dirty="0">
              <a:solidFill>
                <a:srgbClr val="0070C0"/>
              </a:solidFill>
            </a:endParaRPr>
          </a:p>
          <a:p>
            <a:pPr marL="1418590" lvl="2" indent="-457200" algn="l">
              <a:buFont typeface="Arial" panose="020B0604020202020204" pitchFamily="34" charset="0"/>
            </a:pPr>
            <a:r>
              <a:rPr lang="en-US" sz="1800" b="1" dirty="0">
                <a:solidFill>
                  <a:srgbClr val="0070C0"/>
                </a:solidFill>
                <a:sym typeface="+mn-ea"/>
              </a:rPr>
              <a:t>Light touch police investigation to enhance the case</a:t>
            </a:r>
            <a:endParaRPr lang="en-US" sz="1800" b="1" dirty="0">
              <a:solidFill>
                <a:srgbClr val="0070C0"/>
              </a:solidFill>
            </a:endParaRPr>
          </a:p>
          <a:p>
            <a:pPr marL="1418590" lvl="2" indent="-457200" algn="l">
              <a:buFont typeface="Arial" panose="020B0604020202020204" pitchFamily="34" charset="0"/>
            </a:pPr>
            <a:r>
              <a:rPr lang="en-US" sz="1800" b="1" dirty="0">
                <a:solidFill>
                  <a:srgbClr val="0070C0"/>
                </a:solidFill>
                <a:sym typeface="+mn-ea"/>
              </a:rPr>
              <a:t>Full enquiry of police information,</a:t>
            </a:r>
            <a:endParaRPr lang="en-US" sz="1800" b="1" dirty="0">
              <a:solidFill>
                <a:srgbClr val="0070C0"/>
              </a:solidFill>
            </a:endParaRPr>
          </a:p>
          <a:p>
            <a:pPr marL="2178685" lvl="4" indent="-304800" algn="l">
              <a:buFont typeface="Arial" panose="020B0604020202020204" pitchFamily="34" charset="0"/>
            </a:pPr>
            <a:r>
              <a:rPr lang="en-US" sz="1400" dirty="0">
                <a:solidFill>
                  <a:schemeClr val="tx2"/>
                </a:solidFill>
                <a:sym typeface="+mn-ea"/>
              </a:rPr>
              <a:t>including Open Source to supplement it.</a:t>
            </a:r>
            <a:endParaRPr lang="en-US" sz="1400" dirty="0">
              <a:solidFill>
                <a:schemeClr val="tx2"/>
              </a:solidFill>
            </a:endParaRPr>
          </a:p>
          <a:p>
            <a:pPr marL="2178685" lvl="4" indent="-304800" algn="l">
              <a:buFont typeface="Arial" panose="020B0604020202020204" pitchFamily="34" charset="0"/>
            </a:pPr>
            <a:r>
              <a:rPr lang="en-US" sz="1400" dirty="0">
                <a:solidFill>
                  <a:schemeClr val="tx2"/>
                </a:solidFill>
                <a:sym typeface="+mn-ea"/>
              </a:rPr>
              <a:t>Related persons included</a:t>
            </a:r>
            <a:endParaRPr lang="en-US" sz="1400" dirty="0">
              <a:solidFill>
                <a:schemeClr val="tx2"/>
              </a:solidFill>
            </a:endParaRPr>
          </a:p>
          <a:p>
            <a:pPr marL="2178685" lvl="4" indent="-304800" algn="l">
              <a:buFont typeface="Arial" panose="020B0604020202020204" pitchFamily="34" charset="0"/>
            </a:pPr>
            <a:r>
              <a:rPr lang="en-US" sz="1400" dirty="0">
                <a:solidFill>
                  <a:schemeClr val="tx2"/>
                </a:solidFill>
                <a:sym typeface="+mn-ea"/>
              </a:rPr>
              <a:t>NO information from taxes / other government institutions at this point</a:t>
            </a:r>
            <a:endParaRPr lang="en-US" sz="1400" dirty="0">
              <a:solidFill>
                <a:schemeClr val="tx2"/>
              </a:solidFill>
            </a:endParaRPr>
          </a:p>
          <a:p>
            <a:pPr marL="1875790" lvl="3" indent="-457200" algn="l">
              <a:buFont typeface="Arial" panose="020B0604020202020204" pitchFamily="34" charset="0"/>
            </a:pPr>
            <a:r>
              <a:rPr lang="en-US" sz="1600" b="1" dirty="0">
                <a:solidFill>
                  <a:srgbClr val="0070C0"/>
                </a:solidFill>
                <a:sym typeface="+mn-ea"/>
              </a:rPr>
              <a:t>Case bought to committee to determine further action</a:t>
            </a:r>
            <a:endParaRPr lang="en-US" sz="1600" b="1" dirty="0">
              <a:solidFill>
                <a:srgbClr val="0070C0"/>
              </a:solidFill>
            </a:endParaRPr>
          </a:p>
          <a:p>
            <a:pPr marL="2178685" lvl="4" indent="-304800" algn="l">
              <a:buFont typeface="Arial" panose="020B0604020202020204" pitchFamily="34" charset="0"/>
            </a:pPr>
            <a:r>
              <a:rPr lang="en-US" sz="1400" dirty="0">
                <a:solidFill>
                  <a:schemeClr val="tx2"/>
                </a:solidFill>
                <a:sym typeface="+mn-ea"/>
              </a:rPr>
              <a:t>Official investigation (by police and or other government units) or No further action</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pic>
        <p:nvPicPr>
          <p:cNvPr id="9" name="Picture 8" descr="C:\Users\kikikaza\Desktop\13-Doctrines.of.Radical.Islam.and.ISI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90" y="2729036"/>
            <a:ext cx="4052402" cy="319468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r>
              <a:rPr lang="en-US" sz="2200" dirty="0">
                <a:solidFill>
                  <a:schemeClr val="tx2"/>
                </a:solidFill>
                <a:latin typeface="Pangram" pitchFamily="2" charset="77"/>
                <a:ea typeface="+mn-ea"/>
                <a:cs typeface="+mn-cs"/>
              </a:rPr>
              <a:t>Data to be used:</a:t>
            </a:r>
          </a:p>
          <a:p>
            <a:pPr marL="961390" lvl="1" indent="-457200">
              <a:buFont typeface="Arial" panose="020B0604020202020204" pitchFamily="34" charset="0"/>
              <a:buChar char="•"/>
            </a:pPr>
            <a:r>
              <a:rPr lang="en-US" altLang="en-US" sz="2400" b="1" dirty="0">
                <a:solidFill>
                  <a:srgbClr val="0070C0"/>
                </a:solidFill>
              </a:rPr>
              <a:t>OSINT data are provided, </a:t>
            </a:r>
            <a:r>
              <a:rPr lang="en-US" altLang="en-US" sz="2665" b="1" dirty="0">
                <a:solidFill>
                  <a:srgbClr val="0070C0"/>
                </a:solidFill>
              </a:rPr>
              <a:t>especially keywords in order to generate a public dataset</a:t>
            </a:r>
          </a:p>
          <a:p>
            <a:pPr marL="1179195" lvl="2" indent="-171450" algn="l">
              <a:buFont typeface="Arial" panose="020B0604020202020204" pitchFamily="34" charset="0"/>
              <a:buChar char="•"/>
            </a:pPr>
            <a:r>
              <a:rPr lang="en-US" altLang="en-US" sz="2000" dirty="0">
                <a:solidFill>
                  <a:schemeClr val="tx2"/>
                </a:solidFill>
              </a:rPr>
              <a:t>Text data:</a:t>
            </a:r>
            <a:endParaRPr lang="en-US" sz="2000" dirty="0">
              <a:solidFill>
                <a:schemeClr val="tx2"/>
              </a:solidFill>
            </a:endParaRPr>
          </a:p>
          <a:p>
            <a:pPr marL="1636395" lvl="3" indent="-171450" algn="l">
              <a:buFont typeface="Arial" panose="020B0604020202020204" pitchFamily="34" charset="0"/>
              <a:buChar char="•"/>
            </a:pPr>
            <a:r>
              <a:rPr lang="en-US" sz="1800" dirty="0">
                <a:solidFill>
                  <a:schemeClr val="tx2"/>
                </a:solidFill>
              </a:rPr>
              <a:t>names </a:t>
            </a:r>
            <a:r>
              <a:rPr lang="en-US" altLang="en-US" sz="1800" dirty="0">
                <a:solidFill>
                  <a:schemeClr val="tx2"/>
                </a:solidFill>
              </a:rPr>
              <a:t>and surnames</a:t>
            </a:r>
            <a:endParaRPr lang="en-US" sz="1800" dirty="0">
              <a:solidFill>
                <a:schemeClr val="tx2"/>
              </a:solidFill>
            </a:endParaRPr>
          </a:p>
          <a:p>
            <a:pPr marL="1636395" lvl="3" indent="-171450" algn="l">
              <a:buFont typeface="Arial" panose="020B0604020202020204" pitchFamily="34" charset="0"/>
              <a:buChar char="•"/>
            </a:pPr>
            <a:r>
              <a:rPr lang="en-US" sz="1800" dirty="0">
                <a:solidFill>
                  <a:schemeClr val="tx2"/>
                </a:solidFill>
              </a:rPr>
              <a:t>ip adresses</a:t>
            </a:r>
          </a:p>
          <a:p>
            <a:pPr marL="1636395" lvl="3" indent="-171450" algn="l">
              <a:buFont typeface="Arial" panose="020B0604020202020204" pitchFamily="34" charset="0"/>
              <a:buChar char="•"/>
            </a:pPr>
            <a:r>
              <a:rPr lang="en-US" sz="1800" dirty="0">
                <a:solidFill>
                  <a:schemeClr val="tx2"/>
                </a:solidFill>
              </a:rPr>
              <a:t>emails </a:t>
            </a:r>
            <a:r>
              <a:rPr lang="en-US" altLang="en-US" sz="1800" dirty="0">
                <a:solidFill>
                  <a:schemeClr val="tx2"/>
                </a:solidFill>
              </a:rPr>
              <a:t>(text)</a:t>
            </a:r>
          </a:p>
          <a:p>
            <a:pPr marL="1636395" lvl="3" indent="-171450" algn="l">
              <a:buFont typeface="Arial" panose="020B0604020202020204" pitchFamily="34" charset="0"/>
              <a:buChar char="•"/>
            </a:pPr>
            <a:r>
              <a:rPr lang="en-US" altLang="en-US" sz="1800" dirty="0">
                <a:solidFill>
                  <a:schemeClr val="tx2"/>
                </a:solidFill>
              </a:rPr>
              <a:t>queries (text)</a:t>
            </a:r>
          </a:p>
          <a:p>
            <a:pPr marL="1179195" lvl="2" indent="-171450" algn="l">
              <a:buFont typeface="Arial" panose="020B0604020202020204" pitchFamily="34" charset="0"/>
              <a:buChar char="•"/>
            </a:pPr>
            <a:r>
              <a:rPr lang="en-US" altLang="en-US" sz="1995" dirty="0">
                <a:solidFill>
                  <a:schemeClr val="tx2"/>
                </a:solidFill>
              </a:rPr>
              <a:t>Visual and text data:</a:t>
            </a:r>
          </a:p>
          <a:p>
            <a:pPr marL="1636395" lvl="3" indent="-171450" algn="l">
              <a:buFont typeface="Arial" panose="020B0604020202020204" pitchFamily="34" charset="0"/>
              <a:buChar char="•"/>
            </a:pPr>
            <a:r>
              <a:rPr lang="en-US" altLang="en-US" sz="1795" dirty="0">
                <a:solidFill>
                  <a:schemeClr val="tx2"/>
                </a:solidFill>
              </a:rPr>
              <a:t>online web sites (sites of drugs)</a:t>
            </a:r>
            <a:endParaRPr lang="en-US" sz="1795" dirty="0">
              <a:solidFill>
                <a:schemeClr val="tx2"/>
              </a:solidFill>
            </a:endParaRPr>
          </a:p>
          <a:p>
            <a:pPr marL="1636395" lvl="3" indent="-171450" algn="l">
              <a:buFont typeface="Arial" panose="020B0604020202020204" pitchFamily="34" charset="0"/>
              <a:buChar char="•"/>
            </a:pPr>
            <a:r>
              <a:rPr lang="en-US" sz="1800" dirty="0">
                <a:solidFill>
                  <a:schemeClr val="tx2"/>
                </a:solidFill>
              </a:rPr>
              <a:t>social media accounts </a:t>
            </a:r>
            <a:endParaRPr lang="en-US" altLang="en-US" sz="1800" b="1"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116</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4</a:t>
            </a:r>
            <a:r>
              <a:rPr lang="en-US" sz="2400" dirty="0">
                <a:latin typeface="Calibri"/>
                <a:cs typeface="Calibri"/>
                <a:sym typeface="+mn-ea"/>
              </a:rPr>
              <a:t>: Terrorism Funding </a:t>
            </a:r>
            <a:r>
              <a:rPr lang="en-US" altLang="en-US" sz="2400" dirty="0">
                <a:latin typeface="Calibri"/>
                <a:cs typeface="Calibri"/>
                <a:sym typeface="+mn-ea"/>
              </a:rPr>
              <a:t>(NPN)</a:t>
            </a:r>
          </a:p>
        </p:txBody>
      </p:sp>
      <p:pic>
        <p:nvPicPr>
          <p:cNvPr id="8" name="Picture 7"/>
          <p:cNvPicPr>
            <a:picLocks noChangeAspect="1"/>
          </p:cNvPicPr>
          <p:nvPr/>
        </p:nvPicPr>
        <p:blipFill>
          <a:blip r:embed="rId2"/>
          <a:stretch>
            <a:fillRect/>
          </a:stretch>
        </p:blipFill>
        <p:spPr>
          <a:xfrm>
            <a:off x="6289675" y="2131695"/>
            <a:ext cx="4117975" cy="2742565"/>
          </a:xfrm>
          <a:prstGeom prst="rect">
            <a:avLst/>
          </a:prstGeom>
        </p:spPr>
      </p:pic>
      <p:pic>
        <p:nvPicPr>
          <p:cNvPr id="9" name="Picture 8"/>
          <p:cNvPicPr>
            <a:picLocks noChangeAspect="1"/>
          </p:cNvPicPr>
          <p:nvPr/>
        </p:nvPicPr>
        <p:blipFill>
          <a:blip r:embed="rId3"/>
          <a:srcRect/>
          <a:stretch>
            <a:fillRect/>
          </a:stretch>
        </p:blipFill>
        <p:spPr>
          <a:xfrm>
            <a:off x="6839585" y="4874260"/>
            <a:ext cx="2855595" cy="2399665"/>
          </a:xfrm>
          <a:prstGeom prst="rect">
            <a:avLst/>
          </a:prstGeom>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200" dirty="0">
                <a:solidFill>
                  <a:schemeClr val="tx2"/>
                </a:solidFill>
                <a:latin typeface="Pangram" pitchFamily="2" charset="77"/>
                <a:ea typeface="+mn-ea"/>
                <a:cs typeface="+mn-cs"/>
              </a:rPr>
              <a:t>	</a:t>
            </a:r>
            <a:endParaRPr lang="en-US" altLang="en-US" sz="2400" b="1" dirty="0">
              <a:solidFill>
                <a:srgbClr val="FF000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117</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endParaRPr lang="en-US" altLang="en-US" sz="2395" b="1" dirty="0">
              <a:solidFill>
                <a:srgbClr val="FF0000"/>
              </a:solidFill>
              <a:sym typeface="+mn-ea"/>
            </a:endParaRPr>
          </a:p>
          <a:p>
            <a:pPr marL="914400" lvl="1" indent="-457200">
              <a:buFont typeface="+mj-lt"/>
              <a:buAutoNum type="arabicPeriod"/>
            </a:pPr>
            <a:r>
              <a:rPr lang="en-US" altLang="en-US" sz="2000" b="1" dirty="0">
                <a:solidFill>
                  <a:schemeClr val="accent2"/>
                </a:solidFill>
                <a:sym typeface="+mn-ea"/>
              </a:rPr>
              <a:t>Titlte is missing. Does the parther agree with the selected tittle?</a:t>
            </a:r>
            <a:endParaRPr lang="en-US" altLang="en-US" sz="2000" b="1" dirty="0">
              <a:solidFill>
                <a:schemeClr val="accent2"/>
              </a:solidFill>
              <a:latin typeface="Pangram" pitchFamily="2" charset="77"/>
              <a:ea typeface="+mn-ea"/>
              <a:cs typeface="+mn-cs"/>
            </a:endParaRPr>
          </a:p>
          <a:p>
            <a:pPr marL="914400" lvl="1" indent="-457200">
              <a:buFont typeface="+mj-lt"/>
              <a:buAutoNum type="arabicPeriod"/>
            </a:pPr>
            <a:r>
              <a:rPr lang="en-US" sz="2000" b="1" dirty="0">
                <a:solidFill>
                  <a:srgbClr val="FF0000"/>
                </a:solidFill>
                <a:sym typeface="+mn-ea"/>
              </a:rPr>
              <a:t>The scenario Narrative is missing</a:t>
            </a:r>
            <a:endParaRPr lang="en-US" sz="2000" b="1" dirty="0">
              <a:solidFill>
                <a:srgbClr val="FF0000"/>
              </a:solidFill>
            </a:endParaRPr>
          </a:p>
          <a:p>
            <a:pPr marL="1417955" lvl="2" indent="-457200">
              <a:buFont typeface="Arial" panose="020B0604020202020204" pitchFamily="34" charset="0"/>
              <a:buChar char="•"/>
            </a:pPr>
            <a:r>
              <a:rPr lang="en-US" sz="2000" b="1" dirty="0">
                <a:solidFill>
                  <a:srgbClr val="FF0000"/>
                </a:solidFill>
                <a:sym typeface="+mn-ea"/>
              </a:rPr>
              <a:t>Additional feedback is necessary  </a:t>
            </a:r>
            <a:endParaRPr lang="en-US" altLang="en-US" sz="2000" b="1" dirty="0">
              <a:solidFill>
                <a:schemeClr val="accent2"/>
              </a:solidFill>
              <a:sym typeface="+mn-ea"/>
            </a:endParaRPr>
          </a:p>
          <a:p>
            <a:pPr marL="961390" lvl="1" indent="-457200" algn="l">
              <a:buFont typeface="Arial" panose="020B0604020202020204" pitchFamily="34" charset="0"/>
              <a:buAutoNum type="arabicPeriod"/>
            </a:pPr>
            <a:r>
              <a:rPr lang="en-US" altLang="en-US" sz="2000" b="1" dirty="0">
                <a:solidFill>
                  <a:schemeClr val="accent2"/>
                </a:solidFill>
                <a:sym typeface="+mn-ea"/>
              </a:rPr>
              <a:t>The objectives of this scenario should be defined</a:t>
            </a:r>
          </a:p>
          <a:p>
            <a:pPr marL="961390" lvl="1" indent="-457200" algn="l">
              <a:buFont typeface="Arial" panose="020B0604020202020204" pitchFamily="34" charset="0"/>
              <a:buAutoNum type="arabicPeriod"/>
            </a:pPr>
            <a:r>
              <a:rPr lang="en-US" altLang="en-US" sz="2000" b="1" dirty="0">
                <a:solidFill>
                  <a:schemeClr val="accent2"/>
                </a:solidFill>
                <a:latin typeface="Pangram" pitchFamily="2" charset="77"/>
                <a:ea typeface="+mn-ea"/>
                <a:cs typeface="+mn-cs"/>
              </a:rPr>
              <a:t>Available forensic data for investigation</a:t>
            </a:r>
          </a:p>
          <a:p>
            <a:pPr marL="1418590" lvl="2" indent="-457200" algn="l">
              <a:buFont typeface="Arial" panose="020B0604020202020204" pitchFamily="34" charset="0"/>
              <a:buChar char="•"/>
            </a:pPr>
            <a:r>
              <a:rPr lang="en-US" altLang="en-US" sz="1665" b="1" dirty="0">
                <a:solidFill>
                  <a:schemeClr val="accent2"/>
                </a:solidFill>
                <a:latin typeface="Pangram" pitchFamily="2" charset="77"/>
                <a:ea typeface="+mn-ea"/>
                <a:cs typeface="+mn-cs"/>
              </a:rPr>
              <a:t>What are the evidence data and what the databases to be analysed?</a:t>
            </a:r>
          </a:p>
          <a:p>
            <a:r>
              <a:rPr lang="en-US" sz="2200" dirty="0">
                <a:solidFill>
                  <a:schemeClr val="tx2"/>
                </a:solidFill>
                <a:latin typeface="Pangram" pitchFamily="2" charset="77"/>
                <a:ea typeface="+mn-ea"/>
                <a:cs typeface="+mn-cs"/>
              </a:rPr>
              <a:t>Status of action points of the last Telco: </a:t>
            </a:r>
          </a:p>
          <a:p>
            <a:pPr marL="342900" indent="-342900">
              <a:buFont typeface="Arial" panose="020B0604020202020204" pitchFamily="34" charset="0"/>
              <a:buChar char="•"/>
            </a:pPr>
            <a:r>
              <a:rPr lang="en-US" altLang="en-US" sz="2000" b="1" dirty="0">
                <a:solidFill>
                  <a:schemeClr val="accent2"/>
                </a:solidFill>
                <a:latin typeface="Pangram" pitchFamily="2" charset="77"/>
                <a:ea typeface="+mn-ea"/>
                <a:cs typeface="+mn-cs"/>
                <a:sym typeface="+mn-ea"/>
              </a:rPr>
              <a:t>AP8: To update the descriptions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118</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Terrorism Funding </a:t>
            </a:r>
            <a:r>
              <a:rPr lang="en-US" altLang="en-US" sz="2600" dirty="0">
                <a:latin typeface="Calibri"/>
                <a:cs typeface="Calibri"/>
                <a:sym typeface="+mn-ea"/>
              </a:rPr>
              <a:t>(NPN)</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5</a:t>
            </a:r>
            <a:r>
              <a:rPr lang="en-US" sz="4000" dirty="0">
                <a:solidFill>
                  <a:schemeClr val="bg1"/>
                </a:solidFill>
                <a:latin typeface="Calibri"/>
                <a:cs typeface="Calibri"/>
              </a:rPr>
              <a:t>: Terrorism Funding</a:t>
            </a:r>
            <a:endParaRPr lang="en-US" alt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CAST - United kingdom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119</a:t>
            </a:fld>
            <a:endParaRPr lang="it-IT"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endParaRPr lang="en-US" sz="1600" dirty="0">
              <a:solidFill>
                <a:schemeClr val="tx2"/>
              </a:solidFill>
              <a:latin typeface="Pangram" pitchFamily="2" charset="77"/>
              <a:ea typeface="+mn-ea"/>
              <a:cs typeface="+mn-cs"/>
            </a:endParaRPr>
          </a:p>
          <a:p>
            <a:pPr marL="789940" lvl="3" indent="-285750" algn="l">
              <a:buFont typeface="Arial" panose="020B0604020202020204" pitchFamily="34" charset="0"/>
              <a:buChar char="•"/>
            </a:pPr>
            <a:r>
              <a:rPr lang="en-US" sz="1600" i="1" dirty="0">
                <a:solidFill>
                  <a:schemeClr val="tx2"/>
                </a:solidFill>
              </a:rPr>
              <a:t>Analysis should be for headers of the email messages, whois lookup, contacts with originating countries police and other institutions Public prosecutor, Courts, 24/7 contact points in order for preserving digital evidence. Image searches, advertising phrases searches solicitation of the reports from police in originating countries, open source intelligence (OSINT) provided data on people, firms, places, objects… </a:t>
            </a:r>
            <a:endParaRPr lang="en-US" sz="1600" dirty="0">
              <a:solidFill>
                <a:schemeClr val="tx2"/>
              </a:solidFill>
            </a:endParaRPr>
          </a:p>
          <a:p>
            <a:pPr marL="847090" lvl="2" indent="-342900" algn="l">
              <a:buFont typeface="Arial" panose="020B0604020202020204" pitchFamily="34" charset="0"/>
              <a:buChar char="•"/>
            </a:pPr>
            <a:r>
              <a:rPr lang="en-US" sz="2400" b="1" dirty="0">
                <a:solidFill>
                  <a:srgbClr val="0070C0"/>
                </a:solidFill>
                <a:sym typeface="+mn-ea"/>
              </a:rPr>
              <a:t>Search for images </a:t>
            </a:r>
            <a:endParaRPr lang="en-US" sz="2400" b="1" dirty="0">
              <a:solidFill>
                <a:srgbClr val="0070C0"/>
              </a:solidFill>
              <a:latin typeface="Pangram" pitchFamily="2" charset="77"/>
              <a:ea typeface="+mn-ea"/>
              <a:cs typeface="+mn-cs"/>
            </a:endParaRPr>
          </a:p>
          <a:p>
            <a:pPr marL="847090" lvl="2" indent="-342900" algn="l">
              <a:buFont typeface="Arial" panose="020B0604020202020204" pitchFamily="34" charset="0"/>
              <a:buChar char="•"/>
            </a:pPr>
            <a:r>
              <a:rPr lang="en-US" sz="2400" b="1" dirty="0">
                <a:solidFill>
                  <a:srgbClr val="0070C0"/>
                </a:solidFill>
                <a:sym typeface="+mn-ea"/>
              </a:rPr>
              <a:t>Analysis of headers of email messages </a:t>
            </a:r>
            <a:endParaRPr lang="en-US" sz="2400" b="1" dirty="0">
              <a:solidFill>
                <a:srgbClr val="0070C0"/>
              </a:solidFill>
              <a:latin typeface="Pangram" pitchFamily="2" charset="77"/>
              <a:ea typeface="+mn-ea"/>
              <a:cs typeface="+mn-cs"/>
            </a:endParaRPr>
          </a:p>
          <a:p>
            <a:pPr marL="847090" lvl="2" indent="-342900" algn="l">
              <a:buFont typeface="Arial" panose="020B0604020202020204" pitchFamily="34" charset="0"/>
              <a:buChar char="•"/>
            </a:pPr>
            <a:r>
              <a:rPr lang="en-US" sz="2400" b="1" dirty="0">
                <a:solidFill>
                  <a:srgbClr val="0070C0"/>
                </a:solidFill>
                <a:sym typeface="+mn-ea"/>
              </a:rPr>
              <a:t>Fraud advertising phrases</a:t>
            </a:r>
            <a:endParaRPr lang="en-US" sz="24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12</a:t>
            </a:fld>
            <a:endParaRPr lang="it-IT" dirty="0"/>
          </a:p>
        </p:txBody>
      </p:sp>
      <p:sp>
        <p:nvSpPr>
          <p:cNvPr id="4" name="Θέση κειμένου 3"/>
          <p:cNvSpPr>
            <a:spLocks noGrp="1"/>
          </p:cNvSpPr>
          <p:nvPr>
            <p:ph type="body" sz="quarter" idx="13"/>
          </p:nvPr>
        </p:nvSpPr>
        <p:spPr/>
        <p:txBody>
          <a:bodyPr>
            <a:noAutofit/>
          </a:bodyPr>
          <a:lstStyle/>
          <a:p>
            <a:r>
              <a:rPr lang="en-US" sz="2600" dirty="0"/>
              <a:t>Scenario 1: Cyberspace Drug Trafficking Serbia (AoC)</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000" b="1" dirty="0">
              <a:solidFill>
                <a:srgbClr val="0070C0"/>
              </a:solidFill>
              <a:sym typeface="+mn-ea"/>
            </a:endParaRPr>
          </a:p>
          <a:p>
            <a:pPr marL="961390" lvl="1" indent="-457200" algn="l">
              <a:buFont typeface="Arial" panose="020B0604020202020204" pitchFamily="34" charset="0"/>
              <a:buChar char="•"/>
            </a:pPr>
            <a:r>
              <a:rPr lang="en-US" sz="2000" b="1" dirty="0">
                <a:solidFill>
                  <a:srgbClr val="0070C0"/>
                </a:solidFill>
                <a:sym typeface="+mn-ea"/>
              </a:rPr>
              <a:t>These procedures enable the sharing of ‘suspicious’ transactions which are subsequently investigated</a:t>
            </a:r>
          </a:p>
          <a:p>
            <a:pPr marL="961390" lvl="1" indent="-457200" algn="l">
              <a:buFont typeface="Arial" panose="020B0604020202020204" pitchFamily="34" charset="0"/>
              <a:buChar char="•"/>
            </a:pPr>
            <a:r>
              <a:rPr lang="en-US" sz="2000" b="1" dirty="0">
                <a:solidFill>
                  <a:srgbClr val="0070C0"/>
                </a:solidFill>
                <a:sym typeface="+mn-ea"/>
              </a:rPr>
              <a:t>In addition UK LEAs have web searching tools for identifying ‘key word’ searching to identify terrorist activity</a:t>
            </a: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120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Terrorism Funding </a:t>
            </a:r>
            <a:r>
              <a:rPr lang="en-US" altLang="en-US" sz="2600" dirty="0">
                <a:latin typeface="Calibri"/>
                <a:cs typeface="Calibri"/>
                <a:sym typeface="+mn-ea"/>
              </a:rPr>
              <a:t>(CAST)</a:t>
            </a:r>
          </a:p>
        </p:txBody>
      </p:sp>
      <p:pic>
        <p:nvPicPr>
          <p:cNvPr id="5" name="Picture 4"/>
          <p:cNvPicPr>
            <a:picLocks noChangeAspect="1"/>
          </p:cNvPicPr>
          <p:nvPr/>
        </p:nvPicPr>
        <p:blipFill>
          <a:blip r:embed="rId2"/>
          <a:stretch>
            <a:fillRect/>
          </a:stretch>
        </p:blipFill>
        <p:spPr>
          <a:xfrm>
            <a:off x="6036310" y="2665095"/>
            <a:ext cx="3919855" cy="273367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sz="2400" b="1" dirty="0">
                <a:solidFill>
                  <a:srgbClr val="0070C0"/>
                </a:solidFill>
              </a:rPr>
              <a:t>Only fake/pubic data is available</a:t>
            </a:r>
            <a:endParaRPr lang="en-US" b="1" dirty="0">
              <a:solidFill>
                <a:srgbClr val="0070C0"/>
              </a:solidFill>
            </a:endParaRPr>
          </a:p>
          <a:p>
            <a:pPr marL="961390" lvl="1" indent="-457200">
              <a:buFont typeface="Arial" panose="020B0604020202020204" pitchFamily="34" charset="0"/>
              <a:buChar char="•"/>
            </a:pPr>
            <a:r>
              <a:rPr lang="en-US" sz="2200" dirty="0">
                <a:solidFill>
                  <a:schemeClr val="tx2"/>
                </a:solidFill>
                <a:sym typeface="+mn-ea"/>
              </a:rPr>
              <a:t>Type of data : </a:t>
            </a:r>
          </a:p>
          <a:p>
            <a:pPr marL="1264285" lvl="2" indent="-304800">
              <a:buFont typeface="Arial" panose="020B0604020202020204" pitchFamily="34" charset="0"/>
              <a:buChar char="•"/>
            </a:pPr>
            <a:r>
              <a:rPr lang="en-US" altLang="en-US" sz="2000" b="1" dirty="0">
                <a:solidFill>
                  <a:srgbClr val="FF0000"/>
                </a:solidFill>
                <a:sym typeface="+mn-ea"/>
              </a:rPr>
              <a:t>specifiy the type of data</a:t>
            </a:r>
            <a:endParaRPr lang="en-US" sz="1125" dirty="0">
              <a:solidFill>
                <a:srgbClr val="FF0000"/>
              </a:solidFill>
              <a:sym typeface="+mn-ea"/>
            </a:endParaRPr>
          </a:p>
          <a:p>
            <a:pPr marL="1247140" lvl="4" indent="-285750" algn="l">
              <a:buFont typeface="Arial" panose="020B0604020202020204" pitchFamily="34" charset="0"/>
              <a:buChar char="•"/>
            </a:pPr>
            <a:r>
              <a:rPr lang="en-US" altLang="en-US" sz="2000" b="1" dirty="0">
                <a:solidFill>
                  <a:srgbClr val="FF0000"/>
                </a:solidFill>
              </a:rPr>
              <a:t>keywords not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121</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Terrorism Funding </a:t>
            </a:r>
            <a:r>
              <a:rPr lang="en-US" altLang="en-US" sz="2600" dirty="0">
                <a:latin typeface="Calibri"/>
                <a:cs typeface="Calibri"/>
                <a:sym typeface="+mn-ea"/>
              </a:rPr>
              <a:t>(CAST)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b="1" dirty="0">
                <a:solidFill>
                  <a:srgbClr val="FF0000"/>
                </a:solidFill>
                <a:latin typeface="Pangram" pitchFamily="2" charset="77"/>
                <a:ea typeface="+mn-ea"/>
                <a:cs typeface="+mn-cs"/>
                <a:sym typeface="+mn-ea"/>
              </a:rPr>
              <a:t>objectives need to be defined</a:t>
            </a:r>
            <a:endParaRPr lang="en-US" altLang="en-US" sz="2000" b="1" dirty="0">
              <a:solidFill>
                <a:schemeClr val="accent2"/>
              </a:solidFill>
              <a:latin typeface="Pangram" pitchFamily="2" charset="77"/>
              <a:ea typeface="+mn-ea"/>
              <a:cs typeface="+mn-cs"/>
              <a:sym typeface="+mn-ea"/>
            </a:endParaRPr>
          </a:p>
          <a:p>
            <a:endParaRPr lang="en-US" altLang="en-US" sz="20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122</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Terrorism Funding </a:t>
            </a:r>
            <a:r>
              <a:rPr lang="en-US" altLang="en-US" sz="2600" dirty="0">
                <a:latin typeface="Calibri"/>
                <a:cs typeface="Calibri"/>
                <a:sym typeface="+mn-ea"/>
              </a:rPr>
              <a:t>(CAST)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endParaRPr lang="en-US" altLang="en-US" sz="2395" b="1" dirty="0">
              <a:solidFill>
                <a:srgbClr val="FF0000"/>
              </a:solidFill>
              <a:sym typeface="+mn-ea"/>
            </a:endParaRP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a:p>
            <a:pPr marL="807085" lvl="1" indent="-304800">
              <a:buFont typeface="Arial" panose="020B0604020202020204" pitchFamily="34" charset="0"/>
              <a:buChar char="•"/>
            </a:pPr>
            <a:r>
              <a:rPr lang="en-US" altLang="en-US" sz="2000" b="1" dirty="0">
                <a:solidFill>
                  <a:srgbClr val="FF0000"/>
                </a:solidFill>
                <a:sym typeface="+mn-ea"/>
              </a:rPr>
              <a:t>specifiy the type of data</a:t>
            </a:r>
            <a:endParaRPr lang="en-US" sz="2000" b="1" dirty="0">
              <a:solidFill>
                <a:srgbClr val="FF0000"/>
              </a:solidFill>
              <a:sym typeface="+mn-ea"/>
            </a:endParaRPr>
          </a:p>
          <a:p>
            <a:pPr marL="789940" lvl="3" indent="-285750" algn="l">
              <a:buFont typeface="Arial" panose="020B0604020202020204" pitchFamily="34" charset="0"/>
              <a:buChar char="•"/>
            </a:pPr>
            <a:r>
              <a:rPr lang="en-US" altLang="en-US" sz="2000" b="1" dirty="0">
                <a:solidFill>
                  <a:srgbClr val="FF0000"/>
                </a:solidFill>
                <a:sym typeface="+mn-ea"/>
              </a:rPr>
              <a:t>keywords not provided</a:t>
            </a:r>
          </a:p>
          <a:p>
            <a:pPr marL="789940" lvl="3" indent="-285750" algn="l">
              <a:buFont typeface="Arial" panose="020B0604020202020204" pitchFamily="34" charset="0"/>
              <a:buChar char="•"/>
            </a:pPr>
            <a:r>
              <a:rPr lang="en-US" altLang="en-US" sz="2000" b="1" dirty="0">
                <a:solidFill>
                  <a:srgbClr val="FF0000"/>
                </a:solidFill>
                <a:sym typeface="+mn-ea"/>
              </a:rPr>
              <a:t>What is the objective to investigate in ANITA?</a:t>
            </a:r>
          </a:p>
          <a:p>
            <a:pPr marL="789940" lvl="3" indent="-285750" algn="l">
              <a:buFont typeface="Arial" panose="020B0604020202020204" pitchFamily="34" charset="0"/>
              <a:buChar char="•"/>
            </a:pPr>
            <a:r>
              <a:rPr lang="en-US" altLang="en-US" sz="2000" b="1" dirty="0">
                <a:solidFill>
                  <a:srgbClr val="FF0000"/>
                </a:solidFill>
                <a:latin typeface="Pangram" pitchFamily="2" charset="77"/>
                <a:ea typeface="+mn-ea"/>
                <a:cs typeface="+mn-cs"/>
              </a:rPr>
              <a:t>Available forensic data for investigation:</a:t>
            </a:r>
          </a:p>
          <a:p>
            <a:pPr marL="1247140" lvl="4" indent="-285750" algn="l">
              <a:buFont typeface="Arial" panose="020B0604020202020204" pitchFamily="34" charset="0"/>
              <a:buChar char="•"/>
            </a:pPr>
            <a:r>
              <a:rPr lang="en-US" altLang="en-US" sz="2000" b="1" dirty="0">
                <a:solidFill>
                  <a:srgbClr val="FF0000"/>
                </a:solidFill>
                <a:latin typeface="Pangram" pitchFamily="2" charset="77"/>
                <a:ea typeface="+mn-ea"/>
                <a:cs typeface="+mn-cs"/>
              </a:rPr>
              <a:t>What are the evidence data and what databases are to be analysed?</a:t>
            </a:r>
            <a:endParaRPr lang="en-US" sz="784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r>
              <a:rPr lang="en-US" altLang="en-US" sz="2000" b="1" dirty="0">
                <a:solidFill>
                  <a:srgbClr val="FF0000"/>
                </a:solidFill>
                <a:latin typeface="Pangram" pitchFamily="2" charset="77"/>
                <a:ea typeface="+mn-ea"/>
                <a:cs typeface="+mn-cs"/>
                <a:sym typeface="+mn-ea"/>
              </a:rPr>
              <a:t>AP11: Detailed information about datasets and how we can process them in ANITA (objectives to be defined)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123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Terrorism Funding </a:t>
            </a:r>
            <a:r>
              <a:rPr lang="en-US" altLang="en-US" sz="2600" dirty="0">
                <a:latin typeface="Calibri"/>
                <a:cs typeface="Calibri"/>
                <a:sym typeface="+mn-ea"/>
              </a:rPr>
              <a:t>(CAST)</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800" dirty="0">
                <a:solidFill>
                  <a:schemeClr val="bg1"/>
                </a:solidFill>
              </a:rPr>
              <a:t>Functional Requirements in Use Cases</a:t>
            </a:r>
          </a:p>
        </p:txBody>
      </p:sp>
      <p:sp>
        <p:nvSpPr>
          <p:cNvPr id="3" name="Subtitle 2"/>
          <p:cNvSpPr>
            <a:spLocks noGrp="1"/>
          </p:cNvSpPr>
          <p:nvPr>
            <p:ph type="subTitle" idx="1"/>
          </p:nvPr>
        </p:nvSpPr>
        <p:spPr/>
        <p:txBody>
          <a:bodyPr>
            <a:normAutofit fontScale="90000"/>
          </a:bodyPr>
          <a:lstStyle/>
          <a:p>
            <a:r>
              <a:rPr lang="en-US" dirty="0">
                <a:solidFill>
                  <a:schemeClr val="bg1"/>
                </a:solidFill>
                <a:latin typeface="Calibri"/>
                <a:cs typeface="Calibri"/>
                <a:sym typeface="+mn-ea"/>
              </a:rPr>
              <a:t>Participants </a:t>
            </a:r>
            <a:r>
              <a:rPr lang="en-US" b="1" dirty="0">
                <a:solidFill>
                  <a:schemeClr val="bg1"/>
                </a:solidFill>
                <a:latin typeface="Calibri"/>
                <a:cs typeface="Calibri"/>
                <a:sym typeface="+mn-ea"/>
              </a:rPr>
              <a:t>: </a:t>
            </a:r>
            <a:r>
              <a:rPr lang="en-US" altLang="en-US" b="1" dirty="0">
                <a:solidFill>
                  <a:schemeClr val="bg1"/>
                </a:solidFill>
                <a:latin typeface="Calibri"/>
                <a:cs typeface="Calibri"/>
                <a:sym typeface="+mn-ea"/>
              </a:rPr>
              <a:t>CAST, </a:t>
            </a:r>
            <a:r>
              <a:rPr lang="en-US" b="1" dirty="0">
                <a:solidFill>
                  <a:schemeClr val="bg1"/>
                </a:solidFill>
                <a:latin typeface="Calibri"/>
                <a:cs typeface="Calibri"/>
                <a:sym typeface="+mn-ea"/>
              </a:rPr>
              <a:t>CERTH, KWPG, AoC, NPN, GDCOC, LPV</a:t>
            </a:r>
            <a:endParaRPr lang="en-US" altLang="en-US" b="1" dirty="0">
              <a:solidFill>
                <a:schemeClr val="bg1"/>
              </a:solidFill>
              <a:latin typeface="Calibri"/>
              <a:cs typeface="Calibri"/>
              <a:sym typeface="+mn-ea"/>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Autofit/>
          </a:bodyPr>
          <a:lstStyle/>
          <a:p>
            <a:r>
              <a:rPr lang="en-US" sz="2800" dirty="0">
                <a:sym typeface="+mn-ea"/>
              </a:rPr>
              <a:t>Functional requirements per Use Case and Scenario</a:t>
            </a:r>
            <a:endParaRPr lang="en-US" altLang="en-US" sz="2800" dirty="0"/>
          </a:p>
        </p:txBody>
      </p:sp>
      <p:graphicFrame>
        <p:nvGraphicFramePr>
          <p:cNvPr id="7" name="Table 6"/>
          <p:cNvGraphicFramePr/>
          <p:nvPr>
            <p:extLst>
              <p:ext uri="{D42A27DB-BD31-4B8C-83A1-F6EECF244321}">
                <p14:modId xmlns:p14="http://schemas.microsoft.com/office/powerpoint/2010/main" val="4120966518"/>
              </p:ext>
            </p:extLst>
          </p:nvPr>
        </p:nvGraphicFramePr>
        <p:xfrm>
          <a:off x="945305" y="2185416"/>
          <a:ext cx="9222740" cy="4569460"/>
        </p:xfrm>
        <a:graphic>
          <a:graphicData uri="http://schemas.openxmlformats.org/drawingml/2006/table">
            <a:tbl>
              <a:tblPr firstRow="1" bandRow="1">
                <a:tableStyleId>{5940675A-B579-460E-94D1-54222C63F5DA}</a:tableStyleId>
              </a:tblPr>
              <a:tblGrid>
                <a:gridCol w="3415665">
                  <a:extLst>
                    <a:ext uri="{9D8B030D-6E8A-4147-A177-3AD203B41FA5}">
                      <a16:colId xmlns:a16="http://schemas.microsoft.com/office/drawing/2014/main" val="20000"/>
                    </a:ext>
                  </a:extLst>
                </a:gridCol>
                <a:gridCol w="433705">
                  <a:extLst>
                    <a:ext uri="{9D8B030D-6E8A-4147-A177-3AD203B41FA5}">
                      <a16:colId xmlns:a16="http://schemas.microsoft.com/office/drawing/2014/main" val="20001"/>
                    </a:ext>
                  </a:extLst>
                </a:gridCol>
                <a:gridCol w="303530">
                  <a:extLst>
                    <a:ext uri="{9D8B030D-6E8A-4147-A177-3AD203B41FA5}">
                      <a16:colId xmlns:a16="http://schemas.microsoft.com/office/drawing/2014/main" val="20002"/>
                    </a:ext>
                  </a:extLst>
                </a:gridCol>
                <a:gridCol w="520065">
                  <a:extLst>
                    <a:ext uri="{9D8B030D-6E8A-4147-A177-3AD203B41FA5}">
                      <a16:colId xmlns:a16="http://schemas.microsoft.com/office/drawing/2014/main" val="20003"/>
                    </a:ext>
                  </a:extLst>
                </a:gridCol>
                <a:gridCol w="389890">
                  <a:extLst>
                    <a:ext uri="{9D8B030D-6E8A-4147-A177-3AD203B41FA5}">
                      <a16:colId xmlns:a16="http://schemas.microsoft.com/office/drawing/2014/main" val="20004"/>
                    </a:ext>
                  </a:extLst>
                </a:gridCol>
                <a:gridCol w="431800">
                  <a:extLst>
                    <a:ext uri="{9D8B030D-6E8A-4147-A177-3AD203B41FA5}">
                      <a16:colId xmlns:a16="http://schemas.microsoft.com/office/drawing/2014/main" val="20005"/>
                    </a:ext>
                  </a:extLst>
                </a:gridCol>
                <a:gridCol w="327025">
                  <a:extLst>
                    <a:ext uri="{9D8B030D-6E8A-4147-A177-3AD203B41FA5}">
                      <a16:colId xmlns:a16="http://schemas.microsoft.com/office/drawing/2014/main" val="20006"/>
                    </a:ext>
                  </a:extLst>
                </a:gridCol>
                <a:gridCol w="302895">
                  <a:extLst>
                    <a:ext uri="{9D8B030D-6E8A-4147-A177-3AD203B41FA5}">
                      <a16:colId xmlns:a16="http://schemas.microsoft.com/office/drawing/2014/main" val="20007"/>
                    </a:ext>
                  </a:extLst>
                </a:gridCol>
                <a:gridCol w="347980">
                  <a:extLst>
                    <a:ext uri="{9D8B030D-6E8A-4147-A177-3AD203B41FA5}">
                      <a16:colId xmlns:a16="http://schemas.microsoft.com/office/drawing/2014/main" val="20008"/>
                    </a:ext>
                  </a:extLst>
                </a:gridCol>
                <a:gridCol w="367030">
                  <a:extLst>
                    <a:ext uri="{9D8B030D-6E8A-4147-A177-3AD203B41FA5}">
                      <a16:colId xmlns:a16="http://schemas.microsoft.com/office/drawing/2014/main" val="20009"/>
                    </a:ext>
                  </a:extLst>
                </a:gridCol>
                <a:gridCol w="238760">
                  <a:extLst>
                    <a:ext uri="{9D8B030D-6E8A-4147-A177-3AD203B41FA5}">
                      <a16:colId xmlns:a16="http://schemas.microsoft.com/office/drawing/2014/main" val="20010"/>
                    </a:ext>
                  </a:extLst>
                </a:gridCol>
                <a:gridCol w="347980">
                  <a:extLst>
                    <a:ext uri="{9D8B030D-6E8A-4147-A177-3AD203B41FA5}">
                      <a16:colId xmlns:a16="http://schemas.microsoft.com/office/drawing/2014/main" val="20011"/>
                    </a:ext>
                  </a:extLst>
                </a:gridCol>
                <a:gridCol w="229235">
                  <a:extLst>
                    <a:ext uri="{9D8B030D-6E8A-4147-A177-3AD203B41FA5}">
                      <a16:colId xmlns:a16="http://schemas.microsoft.com/office/drawing/2014/main" val="20012"/>
                    </a:ext>
                  </a:extLst>
                </a:gridCol>
                <a:gridCol w="333375">
                  <a:extLst>
                    <a:ext uri="{9D8B030D-6E8A-4147-A177-3AD203B41FA5}">
                      <a16:colId xmlns:a16="http://schemas.microsoft.com/office/drawing/2014/main" val="20013"/>
                    </a:ext>
                  </a:extLst>
                </a:gridCol>
                <a:gridCol w="348615">
                  <a:extLst>
                    <a:ext uri="{9D8B030D-6E8A-4147-A177-3AD203B41FA5}">
                      <a16:colId xmlns:a16="http://schemas.microsoft.com/office/drawing/2014/main" val="20014"/>
                    </a:ext>
                  </a:extLst>
                </a:gridCol>
                <a:gridCol w="281305">
                  <a:extLst>
                    <a:ext uri="{9D8B030D-6E8A-4147-A177-3AD203B41FA5}">
                      <a16:colId xmlns:a16="http://schemas.microsoft.com/office/drawing/2014/main" val="20015"/>
                    </a:ext>
                  </a:extLst>
                </a:gridCol>
                <a:gridCol w="357505">
                  <a:extLst>
                    <a:ext uri="{9D8B030D-6E8A-4147-A177-3AD203B41FA5}">
                      <a16:colId xmlns:a16="http://schemas.microsoft.com/office/drawing/2014/main" val="20016"/>
                    </a:ext>
                  </a:extLst>
                </a:gridCol>
                <a:gridCol w="246380">
                  <a:extLst>
                    <a:ext uri="{9D8B030D-6E8A-4147-A177-3AD203B41FA5}">
                      <a16:colId xmlns:a16="http://schemas.microsoft.com/office/drawing/2014/main" val="20017"/>
                    </a:ext>
                  </a:extLst>
                </a:gridCol>
              </a:tblGrid>
              <a:tr h="382270">
                <a:tc>
                  <a:txBody>
                    <a:bodyPr/>
                    <a:lstStyle/>
                    <a:p>
                      <a:pPr indent="0">
                        <a:buNone/>
                      </a:pPr>
                      <a:endParaRPr lang="en-US" sz="1400" b="0" dirty="0">
                        <a:solidFill>
                          <a:srgbClr val="4C4C4C"/>
                        </a:solidFill>
                        <a:latin typeface="ＭＳ 明朝" charset="0"/>
                        <a:ea typeface="ＭＳ 明朝" charset="0"/>
                        <a:cs typeface="ＭＳ 明朝" charset="0"/>
                      </a:endParaRPr>
                    </a:p>
                  </a:txBody>
                  <a:tcPr marL="9525" marR="9525" marT="9525" marB="0" anchor="ctr">
                    <a:lnL w="1270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4F81BD"/>
                    </a:solidFill>
                  </a:tcPr>
                </a:tc>
                <a:tc gridSpan="7">
                  <a:txBody>
                    <a:bodyPr/>
                    <a:lstStyle/>
                    <a:p>
                      <a:pPr indent="0" algn="ctr">
                        <a:buNone/>
                      </a:pPr>
                      <a:r>
                        <a:rPr lang="en-US" sz="1400" b="0" dirty="0">
                          <a:solidFill>
                            <a:srgbClr val="4C4C4C"/>
                          </a:solidFill>
                          <a:latin typeface="Cambria" charset="0"/>
                          <a:cs typeface="Cambria" charset="0"/>
                        </a:rPr>
                        <a:t>UC-1 (Pharmaceuticals)</a:t>
                      </a:r>
                      <a:endParaRPr lang="en-US" sz="1400" b="0" dirty="0">
                        <a:solidFill>
                          <a:srgbClr val="4C4C4C"/>
                        </a:solidFill>
                        <a:latin typeface="Cambria" charset="0"/>
                        <a:ea typeface="Cambria" charset="0"/>
                        <a:cs typeface="Cambria" charset="0"/>
                      </a:endParaRPr>
                    </a:p>
                  </a:txBody>
                  <a:tcPr marL="9525" marR="9525" marT="9525" marB="0">
                    <a:lnL w="1905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gridSpan="5">
                  <a:txBody>
                    <a:bodyPr/>
                    <a:lstStyle/>
                    <a:p>
                      <a:pPr indent="0" algn="ctr">
                        <a:buNone/>
                      </a:pPr>
                      <a:r>
                        <a:rPr lang="en-US" sz="1400" b="0" dirty="0">
                          <a:solidFill>
                            <a:srgbClr val="4C4C4C"/>
                          </a:solidFill>
                          <a:latin typeface="Cambria" charset="0"/>
                          <a:cs typeface="Cambria" charset="0"/>
                        </a:rPr>
                        <a:t>UC-2 (Firearms)</a:t>
                      </a:r>
                      <a:endParaRPr lang="en-US" sz="1400" b="0" dirty="0">
                        <a:solidFill>
                          <a:srgbClr val="4C4C4C"/>
                        </a:solidFill>
                        <a:latin typeface="Cambria" charset="0"/>
                        <a:ea typeface="Cambria" charset="0"/>
                        <a:cs typeface="Cambria" charset="0"/>
                      </a:endParaRPr>
                    </a:p>
                  </a:txBody>
                  <a:tcPr marL="9525" marR="9525" marT="9525" marB="0">
                    <a:lnL w="1905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gridSpan="5">
                  <a:txBody>
                    <a:bodyPr/>
                    <a:lstStyle/>
                    <a:p>
                      <a:pPr indent="0" algn="ctr">
                        <a:buNone/>
                      </a:pPr>
                      <a:r>
                        <a:rPr lang="en-US" sz="1400" b="0" dirty="0">
                          <a:solidFill>
                            <a:srgbClr val="4C4C4C"/>
                          </a:solidFill>
                          <a:latin typeface="Cambria" charset="0"/>
                          <a:cs typeface="Cambria" charset="0"/>
                        </a:rPr>
                        <a:t>UC-3 (Funding)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extLst>
                  <a:ext uri="{0D108BD9-81ED-4DB2-BD59-A6C34878D82A}">
                    <a16:rowId xmlns:a16="http://schemas.microsoft.com/office/drawing/2014/main" val="10000"/>
                  </a:ext>
                </a:extLst>
              </a:tr>
              <a:tr h="198120">
                <a:tc>
                  <a:txBody>
                    <a:bodyPr/>
                    <a:lstStyle/>
                    <a:p>
                      <a:pPr indent="0">
                        <a:buNone/>
                      </a:pPr>
                      <a:r>
                        <a:rPr lang="en-US" sz="1400" b="0" dirty="0">
                          <a:solidFill>
                            <a:srgbClr val="4C4C4C"/>
                          </a:solidFill>
                          <a:latin typeface="Cambria" charset="0"/>
                          <a:cs typeface="Cambria" charset="0"/>
                        </a:rPr>
                        <a:t>Service</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1</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2</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3</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4</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5</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6</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7</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1</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2</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3</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4</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5</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1</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2</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3</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4</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Cambria" charset="0"/>
                          <a:cs typeface="Cambria" charset="0"/>
                        </a:rPr>
                        <a:t>5</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extLst>
                  <a:ext uri="{0D108BD9-81ED-4DB2-BD59-A6C34878D82A}">
                    <a16:rowId xmlns:a16="http://schemas.microsoft.com/office/drawing/2014/main" val="10001"/>
                  </a:ext>
                </a:extLst>
              </a:tr>
              <a:tr h="211455">
                <a:tc gridSpan="18">
                  <a:txBody>
                    <a:bodyPr/>
                    <a:lstStyle/>
                    <a:p>
                      <a:pPr indent="0" algn="ctr">
                        <a:buNone/>
                      </a:pPr>
                      <a:r>
                        <a:rPr lang="en-US" sz="1400" b="0" dirty="0">
                          <a:solidFill>
                            <a:srgbClr val="4C4C4C"/>
                          </a:solidFill>
                          <a:latin typeface="Cambria" charset="0"/>
                          <a:cs typeface="Cambria" charset="0"/>
                        </a:rPr>
                        <a:t>Data sources and stream analysis</a:t>
                      </a:r>
                      <a:endParaRPr lang="en-US" sz="1400" b="0" dirty="0">
                        <a:solidFill>
                          <a:srgbClr val="4C4C4C"/>
                        </a:solidFill>
                        <a:latin typeface="Cambria" charset="0"/>
                        <a:ea typeface="Cambria" charset="0"/>
                        <a:cs typeface="Cambria"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EBEBE"/>
                    </a:solidFill>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extLst>
                  <a:ext uri="{0D108BD9-81ED-4DB2-BD59-A6C34878D82A}">
                    <a16:rowId xmlns:a16="http://schemas.microsoft.com/office/drawing/2014/main" val="10002"/>
                  </a:ext>
                </a:extLst>
              </a:tr>
              <a:tr h="568325">
                <a:tc>
                  <a:txBody>
                    <a:bodyPr/>
                    <a:lstStyle/>
                    <a:p>
                      <a:pPr indent="0">
                        <a:buNone/>
                      </a:pPr>
                      <a:r>
                        <a:rPr lang="en-US" sz="1400" b="0" dirty="0">
                          <a:solidFill>
                            <a:srgbClr val="4C4C4C"/>
                          </a:solidFill>
                          <a:latin typeface="Cambria" charset="0"/>
                          <a:cs typeface="Cambria" charset="0"/>
                        </a:rPr>
                        <a:t>Data source risk assessment in the Surface Web, Deep Web and Dark Nets</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000000"/>
                          </a:solidFill>
                          <a:latin typeface="Times New Roman" panose="02020603050405020304" pitchFamily="18" charset="0"/>
                          <a:ea typeface="+mn-ea"/>
                          <a:cs typeface="Times New Roman" panose="02020603050405020304" pitchFamily="18" charset="0"/>
                        </a:rPr>
                        <a:t>Y</a:t>
                      </a:r>
                      <a:endParaRPr lang="en-US" sz="1400" b="1" dirty="0">
                        <a:solidFill>
                          <a:srgbClr val="000000"/>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82905">
                <a:tc>
                  <a:txBody>
                    <a:bodyPr/>
                    <a:lstStyle/>
                    <a:p>
                      <a:pPr indent="0">
                        <a:buNone/>
                      </a:pPr>
                      <a:r>
                        <a:rPr lang="en-US" sz="1400" b="0" dirty="0">
                          <a:solidFill>
                            <a:srgbClr val="4C4C4C"/>
                          </a:solidFill>
                          <a:latin typeface="Cambria" charset="0"/>
                          <a:cs typeface="Cambria" charset="0"/>
                        </a:rPr>
                        <a:t>Black markets discovery and monitoring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4"/>
                  </a:ext>
                </a:extLst>
              </a:tr>
              <a:tr h="382905">
                <a:tc>
                  <a:txBody>
                    <a:bodyPr/>
                    <a:lstStyle/>
                    <a:p>
                      <a:pPr indent="0">
                        <a:buNone/>
                      </a:pPr>
                      <a:r>
                        <a:rPr lang="en-US" sz="1400" b="0" dirty="0">
                          <a:solidFill>
                            <a:srgbClr val="4C4C4C"/>
                          </a:solidFill>
                          <a:latin typeface="Cambria" charset="0"/>
                          <a:cs typeface="Cambria" charset="0"/>
                        </a:rPr>
                        <a:t>Content acquisition from Surface Web and pre-processing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82270">
                <a:tc>
                  <a:txBody>
                    <a:bodyPr/>
                    <a:lstStyle/>
                    <a:p>
                      <a:pPr indent="0">
                        <a:buNone/>
                      </a:pPr>
                      <a:r>
                        <a:rPr lang="en-US" sz="1400" b="0" dirty="0">
                          <a:solidFill>
                            <a:srgbClr val="4C4C4C"/>
                          </a:solidFill>
                          <a:latin typeface="Cambria" charset="0"/>
                          <a:cs typeface="Cambria" charset="0"/>
                        </a:rPr>
                        <a:t>Block chain analysis for illicit activity discovering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N</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 </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r>
                        <a:rPr lang="en-US" sz="1200" b="0" dirty="0">
                          <a:solidFill>
                            <a:srgbClr val="4C4C4C"/>
                          </a:solidFill>
                          <a:latin typeface="Times New Roman" panose="02020603050405020304" pitchFamily="18" charset="0"/>
                          <a:cs typeface="Times New Roman" panose="02020603050405020304" pitchFamily="18" charset="0"/>
                        </a:rPr>
                        <a:t> </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6"/>
                  </a:ext>
                </a:extLst>
              </a:tr>
              <a:tr h="382905">
                <a:tc>
                  <a:txBody>
                    <a:bodyPr/>
                    <a:lstStyle/>
                    <a:p>
                      <a:pPr indent="0">
                        <a:buNone/>
                      </a:pPr>
                      <a:r>
                        <a:rPr lang="en-US" sz="1400" b="0" dirty="0">
                          <a:solidFill>
                            <a:srgbClr val="4C4C4C"/>
                          </a:solidFill>
                          <a:latin typeface="Cambria" charset="0"/>
                          <a:cs typeface="Cambria" charset="0"/>
                        </a:rPr>
                        <a:t>Construction of source network and filtering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197485">
                <a:tc gridSpan="18">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Big Data analysis and analytics</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EBEBE"/>
                    </a:solidFill>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extLst>
                  <a:ext uri="{0D108BD9-81ED-4DB2-BD59-A6C34878D82A}">
                    <a16:rowId xmlns:a16="http://schemas.microsoft.com/office/drawing/2014/main" val="10008"/>
                  </a:ext>
                </a:extLst>
              </a:tr>
              <a:tr h="213995">
                <a:tc>
                  <a:txBody>
                    <a:bodyPr/>
                    <a:lstStyle/>
                    <a:p>
                      <a:pPr indent="0">
                        <a:buNone/>
                      </a:pPr>
                      <a:r>
                        <a:rPr lang="en-US" sz="1400" b="0" dirty="0">
                          <a:solidFill>
                            <a:srgbClr val="4C4C4C"/>
                          </a:solidFill>
                          <a:latin typeface="Cambria" charset="0"/>
                          <a:cs typeface="Cambria" charset="0"/>
                        </a:rPr>
                        <a:t>Multilingual Text analysis</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13360">
                <a:tc>
                  <a:txBody>
                    <a:bodyPr/>
                    <a:lstStyle/>
                    <a:p>
                      <a:pPr indent="0">
                        <a:buNone/>
                      </a:pPr>
                      <a:r>
                        <a:rPr lang="en-US" sz="1400" b="0" dirty="0">
                          <a:solidFill>
                            <a:srgbClr val="4C4C4C"/>
                          </a:solidFill>
                          <a:latin typeface="Cambria" charset="0"/>
                          <a:cs typeface="Cambria" charset="0"/>
                        </a:rPr>
                        <a:t>Image and Video analysis</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0"/>
                  </a:ext>
                </a:extLst>
              </a:tr>
              <a:tr h="213360">
                <a:tc>
                  <a:txBody>
                    <a:bodyPr/>
                    <a:lstStyle/>
                    <a:p>
                      <a:pPr indent="0">
                        <a:buNone/>
                      </a:pPr>
                      <a:r>
                        <a:rPr lang="en-US" sz="1400" b="0" dirty="0">
                          <a:solidFill>
                            <a:srgbClr val="4C4C4C"/>
                          </a:solidFill>
                          <a:latin typeface="Cambria" charset="0"/>
                          <a:cs typeface="Cambria" charset="0"/>
                        </a:rPr>
                        <a:t>Multilingual automated translation</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13360">
                <a:tc>
                  <a:txBody>
                    <a:bodyPr/>
                    <a:lstStyle/>
                    <a:p>
                      <a:pPr indent="0">
                        <a:buNone/>
                      </a:pPr>
                      <a:r>
                        <a:rPr lang="en-US" sz="1400" b="0" dirty="0">
                          <a:solidFill>
                            <a:srgbClr val="4C4C4C"/>
                          </a:solidFill>
                          <a:latin typeface="Cambria" charset="0"/>
                          <a:cs typeface="Cambria" charset="0"/>
                        </a:rPr>
                        <a:t>Multilingual speech to text</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marL="0" marR="0" indent="0" algn="ctr" defTabSz="1007745" rtl="0" eaLnBrk="1" fontAlgn="auto" latinLnBrk="0" hangingPunct="1">
                        <a:lnSpc>
                          <a:spcPct val="100000"/>
                        </a:lnSpc>
                        <a:spcBef>
                          <a:spcPts val="0"/>
                        </a:spcBef>
                        <a:spcAft>
                          <a:spcPts val="0"/>
                        </a:spcAft>
                        <a:buClrTx/>
                        <a:buSzTx/>
                        <a:buFontTx/>
                        <a:buNone/>
                        <a:tabLst/>
                        <a:defRPr/>
                      </a:pPr>
                      <a:r>
                        <a:rPr lang="en-US" sz="1200" b="0" dirty="0">
                          <a:solidFill>
                            <a:srgbClr val="4C4C4C"/>
                          </a:solidFill>
                          <a:latin typeface="Times New Roman" panose="02020603050405020304" pitchFamily="18" charset="0"/>
                          <a:cs typeface="Times New Roman" panose="02020603050405020304" pitchFamily="18" charset="0"/>
                        </a:rPr>
                        <a:t>? </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2"/>
                  </a:ext>
                </a:extLst>
              </a:tr>
              <a:tr h="213995">
                <a:tc>
                  <a:txBody>
                    <a:bodyPr/>
                    <a:lstStyle/>
                    <a:p>
                      <a:pPr indent="0">
                        <a:buNone/>
                      </a:pPr>
                      <a:r>
                        <a:rPr lang="en-US" sz="1400" b="0" dirty="0">
                          <a:solidFill>
                            <a:srgbClr val="4C4C4C"/>
                          </a:solidFill>
                          <a:latin typeface="Cambria" charset="0"/>
                          <a:cs typeface="Cambria" charset="0"/>
                        </a:rPr>
                        <a:t>Illegal trafficking trend analysis</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13360">
                <a:tc>
                  <a:txBody>
                    <a:bodyPr/>
                    <a:lstStyle/>
                    <a:p>
                      <a:pPr indent="0">
                        <a:buNone/>
                      </a:pPr>
                      <a:r>
                        <a:rPr lang="en-US" sz="1400" b="0" dirty="0">
                          <a:solidFill>
                            <a:srgbClr val="4C4C4C"/>
                          </a:solidFill>
                          <a:latin typeface="Cambria" charset="0"/>
                          <a:cs typeface="Cambria" charset="0"/>
                        </a:rPr>
                        <a:t>Visual Indexing</a:t>
                      </a:r>
                      <a:endParaRPr lang="en-US" sz="1400" b="0" dirty="0">
                        <a:solidFill>
                          <a:srgbClr val="4C4C4C"/>
                        </a:solidFill>
                        <a:latin typeface="Cambria" charset="0"/>
                        <a:ea typeface="Cambria" charset="0"/>
                        <a:cs typeface="Cambria"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28575"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0" dirty="0">
                          <a:solidFill>
                            <a:srgbClr val="4C4C4C"/>
                          </a:solidFill>
                          <a:latin typeface="Times New Roman" panose="02020603050405020304" pitchFamily="18" charset="0"/>
                          <a:cs typeface="Times New Roman" panose="02020603050405020304" pitchFamily="18" charset="0"/>
                        </a:rPr>
                        <a:t>N</a:t>
                      </a:r>
                      <a:endParaRPr lang="en-US" sz="12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200" b="1" dirty="0">
                          <a:solidFill>
                            <a:srgbClr val="4C4C4C"/>
                          </a:solidFill>
                          <a:latin typeface="Times New Roman" panose="02020603050405020304" pitchFamily="18" charset="0"/>
                          <a:cs typeface="Times New Roman" panose="02020603050405020304" pitchFamily="18" charset="0"/>
                        </a:rPr>
                        <a:t>Y</a:t>
                      </a:r>
                      <a:endParaRPr lang="en-US" sz="12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4"/>
                  </a:ext>
                </a:extLst>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3"/>
          </p:nvPr>
        </p:nvSpPr>
        <p:spPr/>
        <p:txBody>
          <a:bodyPr>
            <a:noAutofit/>
          </a:bodyPr>
          <a:lstStyle/>
          <a:p>
            <a:r>
              <a:rPr lang="en-US" sz="2800" dirty="0">
                <a:sym typeface="+mn-ea"/>
              </a:rPr>
              <a:t>Functional requirements per Use Case and Scenario</a:t>
            </a:r>
            <a:endParaRPr lang="en-US" altLang="en-US" sz="2800"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1489078524"/>
              </p:ext>
            </p:extLst>
          </p:nvPr>
        </p:nvGraphicFramePr>
        <p:xfrm>
          <a:off x="493077" y="1787827"/>
          <a:ext cx="9599295" cy="5267325"/>
        </p:xfrm>
        <a:graphic>
          <a:graphicData uri="http://schemas.openxmlformats.org/drawingml/2006/table">
            <a:tbl>
              <a:tblPr firstRow="1" bandRow="1">
                <a:tableStyleId>{5940675A-B579-460E-94D1-54222C63F5DA}</a:tableStyleId>
              </a:tblPr>
              <a:tblGrid>
                <a:gridCol w="3554730">
                  <a:extLst>
                    <a:ext uri="{9D8B030D-6E8A-4147-A177-3AD203B41FA5}">
                      <a16:colId xmlns:a16="http://schemas.microsoft.com/office/drawing/2014/main" val="20000"/>
                    </a:ext>
                  </a:extLst>
                </a:gridCol>
                <a:gridCol w="451485">
                  <a:extLst>
                    <a:ext uri="{9D8B030D-6E8A-4147-A177-3AD203B41FA5}">
                      <a16:colId xmlns:a16="http://schemas.microsoft.com/office/drawing/2014/main" val="20001"/>
                    </a:ext>
                  </a:extLst>
                </a:gridCol>
                <a:gridCol w="316230">
                  <a:extLst>
                    <a:ext uri="{9D8B030D-6E8A-4147-A177-3AD203B41FA5}">
                      <a16:colId xmlns:a16="http://schemas.microsoft.com/office/drawing/2014/main" val="20002"/>
                    </a:ext>
                  </a:extLst>
                </a:gridCol>
                <a:gridCol w="541655">
                  <a:extLst>
                    <a:ext uri="{9D8B030D-6E8A-4147-A177-3AD203B41FA5}">
                      <a16:colId xmlns:a16="http://schemas.microsoft.com/office/drawing/2014/main" val="20003"/>
                    </a:ext>
                  </a:extLst>
                </a:gridCol>
                <a:gridCol w="405765">
                  <a:extLst>
                    <a:ext uri="{9D8B030D-6E8A-4147-A177-3AD203B41FA5}">
                      <a16:colId xmlns:a16="http://schemas.microsoft.com/office/drawing/2014/main" val="20004"/>
                    </a:ext>
                  </a:extLst>
                </a:gridCol>
                <a:gridCol w="440055">
                  <a:extLst>
                    <a:ext uri="{9D8B030D-6E8A-4147-A177-3AD203B41FA5}">
                      <a16:colId xmlns:a16="http://schemas.microsoft.com/office/drawing/2014/main" val="20005"/>
                    </a:ext>
                  </a:extLst>
                </a:gridCol>
                <a:gridCol w="349250">
                  <a:extLst>
                    <a:ext uri="{9D8B030D-6E8A-4147-A177-3AD203B41FA5}">
                      <a16:colId xmlns:a16="http://schemas.microsoft.com/office/drawing/2014/main" val="20006"/>
                    </a:ext>
                  </a:extLst>
                </a:gridCol>
                <a:gridCol w="315595">
                  <a:extLst>
                    <a:ext uri="{9D8B030D-6E8A-4147-A177-3AD203B41FA5}">
                      <a16:colId xmlns:a16="http://schemas.microsoft.com/office/drawing/2014/main" val="20007"/>
                    </a:ext>
                  </a:extLst>
                </a:gridCol>
                <a:gridCol w="361950">
                  <a:extLst>
                    <a:ext uri="{9D8B030D-6E8A-4147-A177-3AD203B41FA5}">
                      <a16:colId xmlns:a16="http://schemas.microsoft.com/office/drawing/2014/main" val="20008"/>
                    </a:ext>
                  </a:extLst>
                </a:gridCol>
                <a:gridCol w="382905">
                  <a:extLst>
                    <a:ext uri="{9D8B030D-6E8A-4147-A177-3AD203B41FA5}">
                      <a16:colId xmlns:a16="http://schemas.microsoft.com/office/drawing/2014/main" val="20009"/>
                    </a:ext>
                  </a:extLst>
                </a:gridCol>
                <a:gridCol w="247650">
                  <a:extLst>
                    <a:ext uri="{9D8B030D-6E8A-4147-A177-3AD203B41FA5}">
                      <a16:colId xmlns:a16="http://schemas.microsoft.com/office/drawing/2014/main" val="20010"/>
                    </a:ext>
                  </a:extLst>
                </a:gridCol>
                <a:gridCol w="361950">
                  <a:extLst>
                    <a:ext uri="{9D8B030D-6E8A-4147-A177-3AD203B41FA5}">
                      <a16:colId xmlns:a16="http://schemas.microsoft.com/office/drawing/2014/main" val="20011"/>
                    </a:ext>
                  </a:extLst>
                </a:gridCol>
                <a:gridCol w="238125">
                  <a:extLst>
                    <a:ext uri="{9D8B030D-6E8A-4147-A177-3AD203B41FA5}">
                      <a16:colId xmlns:a16="http://schemas.microsoft.com/office/drawing/2014/main" val="20012"/>
                    </a:ext>
                  </a:extLst>
                </a:gridCol>
                <a:gridCol w="347345">
                  <a:extLst>
                    <a:ext uri="{9D8B030D-6E8A-4147-A177-3AD203B41FA5}">
                      <a16:colId xmlns:a16="http://schemas.microsoft.com/office/drawing/2014/main" val="20013"/>
                    </a:ext>
                  </a:extLst>
                </a:gridCol>
                <a:gridCol w="363220">
                  <a:extLst>
                    <a:ext uri="{9D8B030D-6E8A-4147-A177-3AD203B41FA5}">
                      <a16:colId xmlns:a16="http://schemas.microsoft.com/office/drawing/2014/main" val="20014"/>
                    </a:ext>
                  </a:extLst>
                </a:gridCol>
                <a:gridCol w="292735">
                  <a:extLst>
                    <a:ext uri="{9D8B030D-6E8A-4147-A177-3AD203B41FA5}">
                      <a16:colId xmlns:a16="http://schemas.microsoft.com/office/drawing/2014/main" val="20015"/>
                    </a:ext>
                  </a:extLst>
                </a:gridCol>
                <a:gridCol w="372110">
                  <a:extLst>
                    <a:ext uri="{9D8B030D-6E8A-4147-A177-3AD203B41FA5}">
                      <a16:colId xmlns:a16="http://schemas.microsoft.com/office/drawing/2014/main" val="20016"/>
                    </a:ext>
                  </a:extLst>
                </a:gridCol>
                <a:gridCol w="256540">
                  <a:extLst>
                    <a:ext uri="{9D8B030D-6E8A-4147-A177-3AD203B41FA5}">
                      <a16:colId xmlns:a16="http://schemas.microsoft.com/office/drawing/2014/main" val="20017"/>
                    </a:ext>
                  </a:extLst>
                </a:gridCol>
              </a:tblGrid>
              <a:tr h="201229">
                <a:tc>
                  <a:txBody>
                    <a:bodyPr/>
                    <a:lstStyle/>
                    <a:p>
                      <a:pPr indent="0">
                        <a:buNone/>
                      </a:pPr>
                      <a:endParaRPr lang="en-US" sz="1400" b="0" dirty="0">
                        <a:solidFill>
                          <a:srgbClr val="4C4C4C"/>
                        </a:solidFill>
                        <a:latin typeface="Times New Roman" panose="02020603050405020304" pitchFamily="18" charset="0"/>
                        <a:ea typeface="ＭＳ 明朝"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4F81BD"/>
                    </a:solidFill>
                  </a:tcPr>
                </a:tc>
                <a:tc gridSpan="7">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UC-1 (Pharmaceuticals)</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905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gridSpan="5">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UC-2 (Firearms)</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905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gridSpan="5">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UC-3 (Funding)</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lnTlToBr>
                      <a:noFill/>
                    </a:lnTlToBr>
                    <a:lnBlToTr>
                      <a:noFill/>
                    </a:lnBlToTr>
                    <a:solidFill>
                      <a:srgbClr val="4F81BD"/>
                    </a:solidFill>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tc hMerge="1">
                  <a:txBody>
                    <a:bodyPr/>
                    <a:lstStyle/>
                    <a:p>
                      <a:endParaRPr lang="en-US"/>
                    </a:p>
                  </a:txBody>
                  <a:tcPr>
                    <a:lnR w="1905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9050" cap="flat" cmpd="sng">
                      <a:solidFill>
                        <a:srgbClr val="4C4C4C"/>
                      </a:solidFill>
                      <a:prstDash val="solid"/>
                      <a:headEnd type="none" w="med" len="med"/>
                      <a:tailEnd type="none" w="med" len="med"/>
                    </a:lnB>
                  </a:tcPr>
                </a:tc>
                <a:extLst>
                  <a:ext uri="{0D108BD9-81ED-4DB2-BD59-A6C34878D82A}">
                    <a16:rowId xmlns:a16="http://schemas.microsoft.com/office/drawing/2014/main" val="10000"/>
                  </a:ext>
                </a:extLst>
              </a:tr>
              <a:tr h="27876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Service</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1</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2</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3</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4</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5</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6</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7</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1</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2</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3</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4</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5</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1</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2</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3</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4</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5</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905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C2D69B"/>
                    </a:solidFill>
                  </a:tcPr>
                </a:tc>
                <a:extLst>
                  <a:ext uri="{0D108BD9-81ED-4DB2-BD59-A6C34878D82A}">
                    <a16:rowId xmlns:a16="http://schemas.microsoft.com/office/drawing/2014/main" val="10001"/>
                  </a:ext>
                </a:extLst>
              </a:tr>
              <a:tr h="218440">
                <a:tc gridSpan="18">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Knowledge generation and reasoning</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EBEBE"/>
                    </a:solidFill>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extLst>
                  <a:ext uri="{0D108BD9-81ED-4DB2-BD59-A6C34878D82A}">
                    <a16:rowId xmlns:a16="http://schemas.microsoft.com/office/drawing/2014/main" val="10002"/>
                  </a:ext>
                </a:extLst>
              </a:tr>
              <a:tr h="269240">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Knowledge modelling for illegal trafficking</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2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Black markets and illegal shops and products tracking</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4"/>
                  </a:ext>
                </a:extLst>
              </a:tr>
              <a:tr h="3752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Reasoning mechanisms for criminal network reconstruction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228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Knowledge based browsing, search and retrieval</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06"/>
                  </a:ext>
                </a:extLst>
              </a:tr>
              <a:tr h="3752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Extraction of evolving knowledge from deep neural network representations</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marL="0" marR="0" indent="0" algn="ctr" defTabSz="1007745" rtl="0" eaLnBrk="1" fontAlgn="auto" latinLnBrk="0" hangingPunct="1">
                        <a:lnSpc>
                          <a:spcPct val="100000"/>
                        </a:lnSpc>
                        <a:spcBef>
                          <a:spcPts val="0"/>
                        </a:spcBef>
                        <a:spcAft>
                          <a:spcPts val="0"/>
                        </a:spcAft>
                        <a:buClrTx/>
                        <a:buSzTx/>
                        <a:buFontTx/>
                        <a:buNone/>
                        <a:tabLst/>
                        <a:defRPr/>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marL="0" marR="0" indent="0" algn="ctr" defTabSz="1007745" rtl="0" eaLnBrk="1" fontAlgn="auto" latinLnBrk="0" hangingPunct="1">
                        <a:lnSpc>
                          <a:spcPct val="100000"/>
                        </a:lnSpc>
                        <a:spcBef>
                          <a:spcPts val="0"/>
                        </a:spcBef>
                        <a:spcAft>
                          <a:spcPts val="0"/>
                        </a:spcAft>
                        <a:buClrTx/>
                        <a:buSzTx/>
                        <a:buFontTx/>
                        <a:buNone/>
                        <a:tabLst/>
                        <a:defRPr/>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18440">
                <a:tc gridSpan="18">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Integration of human factor in the analysis loop</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EBEBE"/>
                    </a:solidFill>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080000"/>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tc hMerge="1">
                  <a:txBody>
                    <a:bodyPr/>
                    <a:lstStyle/>
                    <a:p>
                      <a:endParaRPr lang="en-US"/>
                    </a:p>
                  </a:txBody>
                  <a:tcPr>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28575" cap="flat" cmpd="sng">
                      <a:solidFill>
                        <a:srgbClr val="4C4C4C"/>
                      </a:solidFill>
                      <a:prstDash val="solid"/>
                      <a:headEnd type="none" w="med" len="med"/>
                      <a:tailEnd type="none" w="med" len="med"/>
                    </a:lnB>
                  </a:tcPr>
                </a:tc>
                <a:extLst>
                  <a:ext uri="{0D108BD9-81ED-4DB2-BD59-A6C34878D82A}">
                    <a16:rowId xmlns:a16="http://schemas.microsoft.com/office/drawing/2014/main" val="10008"/>
                  </a:ext>
                </a:extLst>
              </a:tr>
              <a:tr h="2228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Implicit and explicit user feedback capturing</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28575"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28575"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2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Adaptive user modelling for cognitive states estimation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0"/>
                  </a:ext>
                </a:extLst>
              </a:tr>
              <a:tr h="375285">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Incorporation of conscious and subconscious user feedback  in deep learning representations</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48920">
                <a:tc>
                  <a:txBody>
                    <a:bodyPr/>
                    <a:lstStyle/>
                    <a:p>
                      <a:pPr indent="0">
                        <a:buNone/>
                      </a:pPr>
                      <a:r>
                        <a:rPr lang="en-US" sz="1400" b="0" dirty="0">
                          <a:solidFill>
                            <a:srgbClr val="4C4C4C"/>
                          </a:solidFill>
                          <a:latin typeface="Times New Roman" panose="02020603050405020304" pitchFamily="18" charset="0"/>
                          <a:cs typeface="Times New Roman" panose="02020603050405020304" pitchFamily="18" charset="0"/>
                        </a:rPr>
                        <a:t>Knowledge transfer to new officers</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2"/>
                  </a:ext>
                </a:extLst>
              </a:tr>
              <a:tr h="257175">
                <a:tc gridSpan="18">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Novel applications for LEAs and System Integration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lumMod val="75000"/>
                      </a:schemeClr>
                    </a:solidFill>
                  </a:tcPr>
                </a:tc>
                <a:tc hMerge="1">
                  <a:txBody>
                    <a:bodyPr/>
                    <a:lstStyle/>
                    <a:p>
                      <a:endParaRPr lang="en-US"/>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28575"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hMerge="1">
                  <a:txBody>
                    <a:bodyPr/>
                    <a:lstStyle/>
                    <a:p>
                      <a:endParaRPr lang="en-US"/>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3"/>
                  </a:ext>
                </a:extLst>
              </a:tr>
              <a:tr h="222885">
                <a:tc>
                  <a:txBody>
                    <a:bodyPr/>
                    <a:lstStyle/>
                    <a:p>
                      <a:pPr algn="l">
                        <a:buNone/>
                      </a:pPr>
                      <a:r>
                        <a:rPr lang="en-US" sz="1400" b="0" dirty="0">
                          <a:solidFill>
                            <a:srgbClr val="4C4C4C"/>
                          </a:solidFill>
                          <a:latin typeface="Times New Roman" panose="02020603050405020304" pitchFamily="18" charset="0"/>
                          <a:cs typeface="Times New Roman" panose="02020603050405020304" pitchFamily="18" charset="0"/>
                        </a:rPr>
                        <a:t>Big Data infrastructure</a:t>
                      </a: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4"/>
                  </a:ext>
                </a:extLst>
              </a:tr>
              <a:tr h="222885">
                <a:tc>
                  <a:txBody>
                    <a:bodyPr/>
                    <a:lstStyle/>
                    <a:p>
                      <a:pPr algn="l">
                        <a:buNone/>
                      </a:pPr>
                      <a:r>
                        <a:rPr lang="en-US" sz="1400" b="0" dirty="0">
                          <a:solidFill>
                            <a:srgbClr val="4C4C4C"/>
                          </a:solidFill>
                          <a:latin typeface="Times New Roman" panose="02020603050405020304" pitchFamily="18" charset="0"/>
                          <a:cs typeface="Times New Roman" panose="02020603050405020304" pitchFamily="18" charset="0"/>
                        </a:rPr>
                        <a:t>Novel applications for illegal trafficking</a:t>
                      </a: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5"/>
                  </a:ext>
                </a:extLst>
              </a:tr>
              <a:tr h="222885">
                <a:tc>
                  <a:txBody>
                    <a:bodyPr/>
                    <a:lstStyle/>
                    <a:p>
                      <a:pPr algn="l">
                        <a:buNone/>
                      </a:pPr>
                      <a:r>
                        <a:rPr lang="en-US" sz="1400" b="0" dirty="0">
                          <a:solidFill>
                            <a:srgbClr val="4C4C4C"/>
                          </a:solidFill>
                          <a:latin typeface="Times New Roman" panose="02020603050405020304" pitchFamily="18" charset="0"/>
                          <a:cs typeface="Times New Roman" panose="02020603050405020304" pitchFamily="18" charset="0"/>
                        </a:rPr>
                        <a:t>Advanced Big Data Visual Analytics</a:t>
                      </a: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chemeClr val="bg1"/>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6"/>
                  </a:ext>
                </a:extLst>
              </a:tr>
              <a:tr h="248920">
                <a:tc>
                  <a:txBody>
                    <a:bodyPr/>
                    <a:lstStyle/>
                    <a:p>
                      <a:pPr algn="l">
                        <a:buNone/>
                      </a:pPr>
                      <a:r>
                        <a:rPr lang="en-US" sz="1400" b="0" dirty="0">
                          <a:solidFill>
                            <a:srgbClr val="4C4C4C"/>
                          </a:solidFill>
                          <a:latin typeface="Times New Roman" panose="02020603050405020304" pitchFamily="18" charset="0"/>
                          <a:cs typeface="Times New Roman" panose="02020603050405020304" pitchFamily="18" charset="0"/>
                        </a:rPr>
                        <a:t>Chain of custody and evidence export</a:t>
                      </a:r>
                    </a:p>
                  </a:txBody>
                  <a:tcPr marL="9525" marR="9525" marT="9525" marB="0">
                    <a:lnL w="12700" cap="flat" cmpd="sng">
                      <a:solidFill>
                        <a:srgbClr val="4C4C4C"/>
                      </a:solidFill>
                      <a:prstDash val="solid"/>
                      <a:headEnd type="none" w="med" len="med"/>
                      <a:tailEnd type="none" w="med" len="med"/>
                    </a:lnL>
                    <a:lnR w="28575" cap="flat" cmpd="sng" algn="ctr">
                      <a:solidFill>
                        <a:srgbClr val="080000"/>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080000"/>
                      </a:solidFill>
                      <a:prstDash val="solid"/>
                      <a:headEnd type="none" w="med" len="med"/>
                      <a:tailEnd type="none" w="med" len="med"/>
                    </a:lnL>
                    <a:lnR w="28575"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B8CCE4"/>
                    </a:solidFill>
                  </a:tcPr>
                </a:tc>
                <a:tc>
                  <a:txBody>
                    <a:bodyPr/>
                    <a:lstStyle/>
                    <a:p>
                      <a:pPr algn="ctr">
                        <a:buNone/>
                      </a:pPr>
                      <a:r>
                        <a:rPr lang="en-US" sz="1400" b="1" dirty="0">
                          <a:solidFill>
                            <a:srgbClr val="4C4C4C"/>
                          </a:solidFill>
                          <a:latin typeface="Times New Roman" panose="02020603050405020304" pitchFamily="18" charset="0"/>
                          <a:cs typeface="Times New Roman" panose="02020603050405020304" pitchFamily="18" charset="0"/>
                        </a:rPr>
                        <a:t>Y</a:t>
                      </a:r>
                    </a:p>
                  </a:txBody>
                  <a:tcPr marL="9525" marR="9525" marT="9525" marB="0" anchor="ctr">
                    <a:lnL w="28575" cap="flat" cmpd="sng">
                      <a:solidFill>
                        <a:srgbClr val="080000"/>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lgn="ctr">
                      <a:solidFill>
                        <a:srgbClr val="4C4C4C"/>
                      </a:solidFill>
                      <a:prstDash val="solid"/>
                      <a:roun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28575" cap="flat" cmpd="sng" algn="ctr">
                      <a:solidFill>
                        <a:srgbClr val="4C4C4C"/>
                      </a:solidFill>
                      <a:prstDash val="solid"/>
                      <a:roun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0" dirty="0">
                          <a:solidFill>
                            <a:srgbClr val="4C4C4C"/>
                          </a:solidFill>
                          <a:latin typeface="Times New Roman" panose="02020603050405020304" pitchFamily="18" charset="0"/>
                          <a:cs typeface="Times New Roman" panose="02020603050405020304" pitchFamily="18" charset="0"/>
                        </a:rPr>
                        <a:t>N</a:t>
                      </a:r>
                      <a:endParaRPr lang="en-US" sz="1400" b="0" dirty="0">
                        <a:solidFill>
                          <a:srgbClr val="4C4C4C"/>
                        </a:solidFill>
                        <a:latin typeface="Times New Roman" panose="02020603050405020304" pitchFamily="18" charset="0"/>
                        <a:ea typeface="Cambria"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12700"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tc>
                  <a:txBody>
                    <a:bodyPr/>
                    <a:lstStyle/>
                    <a:p>
                      <a:pPr indent="0" algn="ctr">
                        <a:buNone/>
                      </a:pPr>
                      <a:r>
                        <a:rPr lang="en-US" sz="1400" b="1" dirty="0">
                          <a:solidFill>
                            <a:srgbClr val="4C4C4C"/>
                          </a:solidFill>
                          <a:latin typeface="Times New Roman" panose="02020603050405020304" pitchFamily="18" charset="0"/>
                          <a:cs typeface="Times New Roman" panose="02020603050405020304" pitchFamily="18" charset="0"/>
                        </a:rPr>
                        <a:t>Y</a:t>
                      </a:r>
                      <a:endParaRPr lang="en-US" sz="1400" b="1" dirty="0">
                        <a:solidFill>
                          <a:srgbClr val="4C4C4C"/>
                        </a:solidFill>
                        <a:latin typeface="Times New Roman" panose="02020603050405020304" pitchFamily="18" charset="0"/>
                        <a:ea typeface="Wingdings" charset="0"/>
                        <a:cs typeface="Times New Roman" panose="02020603050405020304" pitchFamily="18" charset="0"/>
                      </a:endParaRPr>
                    </a:p>
                  </a:txBody>
                  <a:tcPr marL="9525" marR="9525" marT="9525" marB="0" anchor="ctr">
                    <a:lnL w="12700" cap="flat" cmpd="sng">
                      <a:solidFill>
                        <a:srgbClr val="4C4C4C"/>
                      </a:solidFill>
                      <a:prstDash val="solid"/>
                      <a:headEnd type="none" w="med" len="med"/>
                      <a:tailEnd type="none" w="med" len="med"/>
                    </a:lnL>
                    <a:lnR w="28575" cap="flat" cmpd="sng">
                      <a:solidFill>
                        <a:srgbClr val="4C4C4C"/>
                      </a:solidFill>
                      <a:prstDash val="solid"/>
                      <a:headEnd type="none" w="med" len="med"/>
                      <a:tailEnd type="none" w="med" len="med"/>
                    </a:lnR>
                    <a:lnT w="12700" cap="flat" cmpd="sng">
                      <a:solidFill>
                        <a:srgbClr val="4C4C4C"/>
                      </a:solidFill>
                      <a:prstDash val="solid"/>
                      <a:headEnd type="none" w="med" len="med"/>
                      <a:tailEnd type="none" w="med" len="med"/>
                    </a:lnT>
                    <a:lnB w="12700" cap="flat" cmpd="sng">
                      <a:solidFill>
                        <a:srgbClr val="4C4C4C"/>
                      </a:solidFill>
                      <a:prstDash val="solid"/>
                      <a:headEnd type="none" w="med" len="med"/>
                      <a:tailEnd type="none" w="med" len="med"/>
                    </a:lnB>
                    <a:lnTlToBr>
                      <a:noFill/>
                    </a:lnTlToBr>
                    <a:lnBlToTr>
                      <a:noFill/>
                    </a:lnBlToTr>
                    <a:solidFill>
                      <a:srgbClr val="B8CCE4"/>
                    </a:solidFill>
                  </a:tcPr>
                </a:tc>
                <a:extLst>
                  <a:ext uri="{0D108BD9-81ED-4DB2-BD59-A6C34878D82A}">
                    <a16:rowId xmlns:a16="http://schemas.microsoft.com/office/drawing/2014/main" val="10017"/>
                  </a:ext>
                </a:extLst>
              </a:tr>
            </a:tbl>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p:txBody>
          <a:bodyPr/>
          <a:lstStyle/>
          <a:p>
            <a:r>
              <a:rPr lang="en-US" altLang="en-US" dirty="0">
                <a:solidFill>
                  <a:schemeClr val="bg1"/>
                </a:solidFill>
                <a:sym typeface="+mn-ea"/>
              </a:rPr>
              <a:t>Thank you!!!</a:t>
            </a:r>
          </a:p>
        </p:txBody>
      </p:sp>
      <p:sp>
        <p:nvSpPr>
          <p:cNvPr id="2" name="Subtitle 1"/>
          <p:cNvSpPr>
            <a:spLocks noGrp="1"/>
          </p:cNvSpPr>
          <p:nvPr>
            <p:ph type="subTitle" idx="1"/>
          </p:nvPr>
        </p:nvSpPr>
        <p:spPr/>
        <p:txBody>
          <a:bodyPr/>
          <a:lstStyle/>
          <a:p>
            <a:r>
              <a:rPr lang="en-US" altLang="en-US" sz="3200" dirty="0">
                <a:solidFill>
                  <a:schemeClr val="bg1"/>
                </a:solidFill>
                <a:sym typeface="+mn-ea"/>
              </a:rPr>
              <a:t>The end...</a:t>
            </a:r>
          </a:p>
        </p:txBody>
      </p:sp>
      <p:sp>
        <p:nvSpPr>
          <p:cNvPr id="6" name="Slide Number Placeholder 5"/>
          <p:cNvSpPr>
            <a:spLocks noGrp="1"/>
          </p:cNvSpPr>
          <p:nvPr>
            <p:ph type="sldNum" sz="quarter" idx="4294967295"/>
          </p:nvPr>
        </p:nvSpPr>
        <p:spPr>
          <a:xfrm>
            <a:off x="8285480" y="7006590"/>
            <a:ext cx="2406015" cy="402590"/>
          </a:xfrm>
        </p:spPr>
        <p:txBody>
          <a:bodyPr/>
          <a:lstStyle/>
          <a:p>
            <a:fld id="{1ECA7B76-5FFE-B84B-8D18-C32D522DFC7F}" type="slidenum">
              <a:rPr lang="it-IT" smtClean="0"/>
              <a:t>127</a:t>
            </a:fld>
            <a:endParaRPr lang="it-IT"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914400" lvl="1" indent="-457200">
              <a:buFont typeface="+mj-lt"/>
              <a:buAutoNum type="arabicPeriod"/>
            </a:pPr>
            <a:r>
              <a:rPr lang="en-US" altLang="en-US" sz="2205" b="1" dirty="0">
                <a:solidFill>
                  <a:schemeClr val="accent2"/>
                </a:solidFill>
                <a:latin typeface="Pangram" pitchFamily="2" charset="77"/>
                <a:ea typeface="+mn-ea"/>
                <a:cs typeface="+mn-cs"/>
              </a:rPr>
              <a:t>The images of the dataset are not enough, the partner should be sent a great amount of images (thousands </a:t>
            </a:r>
            <a:r>
              <a:rPr lang="en-US" altLang="en-US" sz="2205" b="1" dirty="0">
                <a:solidFill>
                  <a:schemeClr val="accent2"/>
                </a:solidFill>
              </a:rPr>
              <a:t>or </a:t>
            </a:r>
            <a:r>
              <a:rPr lang="en-US" altLang="en-US" sz="2205" b="1" dirty="0">
                <a:solidFill>
                  <a:schemeClr val="accent2"/>
                </a:solidFill>
                <a:latin typeface="Pangram" pitchFamily="2" charset="77"/>
                <a:ea typeface="+mn-ea"/>
                <a:cs typeface="+mn-cs"/>
              </a:rPr>
              <a:t>millions of images)</a:t>
            </a:r>
            <a:endParaRPr lang="en-US" altLang="en-US" sz="2205" b="1" dirty="0">
              <a:solidFill>
                <a:srgbClr val="FF0000"/>
              </a:solidFill>
              <a:latin typeface="Pangram" pitchFamily="2" charset="77"/>
              <a:ea typeface="+mn-ea"/>
              <a:cs typeface="+mn-cs"/>
            </a:endParaRPr>
          </a:p>
          <a:p>
            <a:pPr marL="914400" lvl="1" indent="-457200">
              <a:buFont typeface="+mj-lt"/>
              <a:buAutoNum type="arabicPeriod"/>
            </a:pPr>
            <a:r>
              <a:rPr lang="en-US" altLang="en-US" sz="2205" b="1" dirty="0">
                <a:solidFill>
                  <a:srgbClr val="FF0000"/>
                </a:solidFill>
                <a:latin typeface="Pangram" pitchFamily="2" charset="77"/>
                <a:ea typeface="+mn-ea"/>
                <a:cs typeface="+mn-cs"/>
              </a:rPr>
              <a:t>No specific keywords are provided</a:t>
            </a:r>
          </a:p>
          <a:p>
            <a:r>
              <a:rPr lang="en-US" sz="2200" dirty="0">
                <a:solidFill>
                  <a:schemeClr val="tx2"/>
                </a:solidFill>
                <a:latin typeface="Pangram" pitchFamily="2" charset="77"/>
                <a:ea typeface="+mn-ea"/>
                <a:cs typeface="+mn-cs"/>
              </a:rPr>
              <a:t>Status of action points of the last Telco: </a:t>
            </a:r>
          </a:p>
          <a:p>
            <a:pPr marL="961390" lvl="1" indent="-457200" algn="l">
              <a:buFont typeface="Arial" panose="020B0604020202020204" pitchFamily="34" charset="0"/>
            </a:pPr>
            <a:r>
              <a:rPr lang="en-US" sz="2645" b="1" dirty="0">
                <a:solidFill>
                  <a:srgbClr val="0070C0"/>
                </a:solidFill>
                <a:latin typeface="Pangram" pitchFamily="2" charset="77"/>
                <a:ea typeface="+mn-ea"/>
                <a:cs typeface="+mn-cs"/>
              </a:rPr>
              <a:t>AP1: Image dataset to be provided (as many images as possible)</a:t>
            </a:r>
          </a:p>
          <a:p>
            <a:pPr marL="1418590" lvl="2" indent="-457200" algn="l">
              <a:buFont typeface="Arial" panose="020B0604020202020204" pitchFamily="34" charset="0"/>
            </a:pPr>
            <a:r>
              <a:rPr lang="en-US" altLang="en-US" sz="2205" b="1" dirty="0">
                <a:solidFill>
                  <a:schemeClr val="accent2"/>
                </a:solidFill>
                <a:latin typeface="Pangram" pitchFamily="2" charset="77"/>
                <a:ea typeface="+mn-ea"/>
                <a:cs typeface="+mn-cs"/>
              </a:rPr>
              <a:t>partialy completed </a:t>
            </a:r>
            <a:r>
              <a:rPr lang="en-US" altLang="en-US" sz="2205" dirty="0">
                <a:solidFill>
                  <a:schemeClr val="accent2"/>
                </a:solidFill>
                <a:latin typeface="Pangram" pitchFamily="2" charset="77"/>
                <a:ea typeface="+mn-ea"/>
                <a:cs typeface="+mn-cs"/>
              </a:rPr>
              <a:t>(pending issue 1)</a:t>
            </a:r>
            <a:endParaRPr lang="en-US" sz="2205" b="1" dirty="0">
              <a:solidFill>
                <a:schemeClr val="accent2"/>
              </a:solidFill>
              <a:latin typeface="Pangram" pitchFamily="2" charset="77"/>
              <a:ea typeface="+mn-ea"/>
              <a:cs typeface="+mn-cs"/>
            </a:endParaRPr>
          </a:p>
          <a:p>
            <a:pPr marL="961390" lvl="1" indent="-457200" algn="l">
              <a:buFont typeface="Arial" panose="020B0604020202020204" pitchFamily="34" charset="0"/>
            </a:pPr>
            <a:r>
              <a:rPr lang="en-US" sz="2645" b="1" dirty="0">
                <a:solidFill>
                  <a:srgbClr val="0070C0"/>
                </a:solidFill>
                <a:latin typeface="Pangram" pitchFamily="2" charset="77"/>
                <a:ea typeface="+mn-ea"/>
                <a:cs typeface="+mn-cs"/>
              </a:rPr>
              <a:t>AP2: To define how to analyze the data (scope of project, what to search for, etc.)</a:t>
            </a:r>
          </a:p>
          <a:p>
            <a:pPr marL="1418590" lvl="2" indent="-457200" algn="l">
              <a:buFont typeface="Arial" panose="020B0604020202020204" pitchFamily="34" charset="0"/>
            </a:pPr>
            <a:r>
              <a:rPr lang="en-US" altLang="en-US" b="1" dirty="0">
                <a:solidFill>
                  <a:srgbClr val="00B050"/>
                </a:solidFill>
                <a:sym typeface="+mn-ea"/>
              </a:rPr>
              <a:t>completed</a:t>
            </a:r>
            <a:endParaRPr lang="en-US" altLang="en-US" sz="2205" b="1" dirty="0">
              <a:solidFill>
                <a:srgbClr val="00B050"/>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13</a:t>
            </a:fld>
            <a:endParaRPr lang="it-IT" dirty="0"/>
          </a:p>
        </p:txBody>
      </p:sp>
      <p:sp>
        <p:nvSpPr>
          <p:cNvPr id="4" name="Θέση κειμένου 3"/>
          <p:cNvSpPr>
            <a:spLocks noGrp="1"/>
          </p:cNvSpPr>
          <p:nvPr>
            <p:ph type="body" sz="quarter" idx="13"/>
          </p:nvPr>
        </p:nvSpPr>
        <p:spPr/>
        <p:txBody>
          <a:bodyPr>
            <a:normAutofit fontScale="60000" lnSpcReduction="20000"/>
          </a:bodyPr>
          <a:lstStyle/>
          <a:p>
            <a:r>
              <a:rPr lang="en-US" dirty="0"/>
              <a:t>Scenario 1: Cyberspace Drug Trafficking Serbia (AoC)</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r>
              <a:rPr lang="en-US" sz="4000" dirty="0">
                <a:solidFill>
                  <a:schemeClr val="bg1"/>
                </a:solidFill>
                <a:latin typeface="Calibri"/>
                <a:cs typeface="Calibri"/>
              </a:rPr>
              <a:t>Scenario 2: Drug Dealer</a:t>
            </a:r>
          </a:p>
        </p:txBody>
      </p:sp>
      <p:sp>
        <p:nvSpPr>
          <p:cNvPr id="7" name="Υπότιτλος 6"/>
          <p:cNvSpPr>
            <a:spLocks noGrp="1"/>
          </p:cNvSpPr>
          <p:nvPr>
            <p:ph type="subTitle" idx="1"/>
          </p:nvPr>
        </p:nvSpPr>
        <p:spPr/>
        <p:txBody>
          <a:bodyPr>
            <a:normAutofit lnSpcReduction="10000"/>
          </a:bodyPr>
          <a:lstStyle/>
          <a:p>
            <a:r>
              <a:rPr lang="en-US" sz="4000" b="1" dirty="0">
                <a:solidFill>
                  <a:schemeClr val="bg1"/>
                </a:solidFill>
                <a:latin typeface="Calibri"/>
                <a:ea typeface="+mj-ea"/>
                <a:cs typeface="Calibri"/>
              </a:rPr>
              <a:t>LPV </a:t>
            </a:r>
            <a:r>
              <a:rPr lang="en-US" altLang="en-US" sz="4000" b="1" dirty="0">
                <a:solidFill>
                  <a:schemeClr val="bg1"/>
                </a:solidFill>
                <a:latin typeface="Calibri"/>
                <a:ea typeface="+mj-ea"/>
                <a:cs typeface="Calibri"/>
              </a:rPr>
              <a:t>- Belgium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14</a:t>
            </a:fld>
            <a:endParaRPr lang="it-IT"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fontScale="87500" lnSpcReduction="10000"/>
          </a:bodyPr>
          <a:lstStyle/>
          <a:p>
            <a:r>
              <a:rPr lang="en-US" sz="2900" dirty="0">
                <a:solidFill>
                  <a:schemeClr val="tx2"/>
                </a:solidFill>
                <a:latin typeface="Pangram" pitchFamily="2" charset="77"/>
                <a:ea typeface="+mn-ea"/>
                <a:cs typeface="+mn-cs"/>
              </a:rPr>
              <a:t>Scenario description:</a:t>
            </a:r>
            <a:endParaRPr lang="en-US" sz="1600" dirty="0">
              <a:solidFill>
                <a:schemeClr val="tx2"/>
              </a:solidFill>
            </a:endParaRPr>
          </a:p>
          <a:p>
            <a:pPr marL="675640" lvl="1" indent="-171450">
              <a:buFont typeface="Arial" panose="020B0604020202020204" pitchFamily="34" charset="0"/>
              <a:buChar char="•"/>
            </a:pPr>
            <a:r>
              <a:rPr lang="en-US" sz="2400" b="1" dirty="0">
                <a:solidFill>
                  <a:srgbClr val="0070C0"/>
                </a:solidFill>
                <a:sym typeface="+mn-ea"/>
              </a:rPr>
              <a:t>Drug users stopped in vehicle</a:t>
            </a:r>
            <a:endParaRPr lang="en-US" sz="1600" dirty="0"/>
          </a:p>
          <a:p>
            <a:pPr marL="675640" lvl="1" indent="-171450">
              <a:buFont typeface="Arial" panose="020B0604020202020204" pitchFamily="34" charset="0"/>
              <a:buChar char="•"/>
            </a:pPr>
            <a:r>
              <a:rPr lang="en-US" sz="2400" b="1" dirty="0">
                <a:solidFill>
                  <a:srgbClr val="0070C0"/>
                </a:solidFill>
                <a:sym typeface="+mn-ea"/>
              </a:rPr>
              <a:t>Identify address drugs were sold</a:t>
            </a:r>
            <a:endParaRPr lang="en-US" sz="2400" b="1" dirty="0">
              <a:solidFill>
                <a:srgbClr val="0070C0"/>
              </a:solidFill>
            </a:endParaRPr>
          </a:p>
          <a:p>
            <a:pPr marL="675640" lvl="1" indent="-171450">
              <a:buFont typeface="Arial" panose="020B0604020202020204" pitchFamily="34" charset="0"/>
              <a:buChar char="•"/>
            </a:pPr>
            <a:r>
              <a:rPr lang="en-US" sz="2400" b="1" dirty="0">
                <a:solidFill>
                  <a:srgbClr val="0070C0"/>
                </a:solidFill>
                <a:sym typeface="+mn-ea"/>
              </a:rPr>
              <a:t>Address difficult to observe</a:t>
            </a:r>
            <a:endParaRPr lang="en-US" sz="1600" dirty="0"/>
          </a:p>
          <a:p>
            <a:pPr marL="1418590" lvl="2" indent="-457200" algn="l">
              <a:buFont typeface="Arial" panose="020B0604020202020204" pitchFamily="34" charset="0"/>
              <a:buChar char="•"/>
            </a:pPr>
            <a:r>
              <a:rPr lang="en-US" sz="1600" dirty="0">
                <a:solidFill>
                  <a:schemeClr val="tx2"/>
                </a:solidFill>
                <a:sym typeface="+mn-ea"/>
              </a:rPr>
              <a:t>Legislation</a:t>
            </a:r>
            <a:endParaRPr lang="en-US" sz="1600" dirty="0">
              <a:solidFill>
                <a:schemeClr val="tx2"/>
              </a:solidFill>
            </a:endParaRPr>
          </a:p>
          <a:p>
            <a:pPr marL="1418590" lvl="2" indent="-457200" algn="l">
              <a:buFont typeface="Arial" panose="020B0604020202020204" pitchFamily="34" charset="0"/>
              <a:buChar char="•"/>
            </a:pPr>
            <a:r>
              <a:rPr lang="en-US" sz="1600" dirty="0">
                <a:solidFill>
                  <a:schemeClr val="tx2"/>
                </a:solidFill>
                <a:sym typeface="+mn-ea"/>
              </a:rPr>
              <a:t>Risk of detection</a:t>
            </a:r>
            <a:endParaRPr lang="en-US" sz="1600" dirty="0"/>
          </a:p>
          <a:p>
            <a:pPr marL="675640" lvl="1" indent="-171450">
              <a:buFont typeface="Arial" panose="020B0604020202020204" pitchFamily="34" charset="0"/>
              <a:buChar char="•"/>
            </a:pPr>
            <a:r>
              <a:rPr lang="en-US" sz="2400" b="1" dirty="0">
                <a:solidFill>
                  <a:srgbClr val="0070C0"/>
                </a:solidFill>
                <a:sym typeface="+mn-ea"/>
              </a:rPr>
              <a:t>Further Information collected</a:t>
            </a:r>
            <a:endParaRPr lang="en-US" sz="1600" dirty="0"/>
          </a:p>
          <a:p>
            <a:pPr marL="1418590" lvl="2" indent="-457200" algn="l">
              <a:buFont typeface="Arial" panose="020B0604020202020204" pitchFamily="34" charset="0"/>
              <a:buChar char="•"/>
            </a:pPr>
            <a:r>
              <a:rPr lang="en-US" sz="1600" dirty="0">
                <a:solidFill>
                  <a:schemeClr val="tx2"/>
                </a:solidFill>
                <a:sym typeface="+mn-ea"/>
              </a:rPr>
              <a:t>Open source</a:t>
            </a:r>
            <a:endParaRPr lang="en-US" sz="1600" dirty="0">
              <a:solidFill>
                <a:schemeClr val="tx2"/>
              </a:solidFill>
            </a:endParaRPr>
          </a:p>
          <a:p>
            <a:pPr marL="1418590" lvl="2" indent="-457200" algn="l">
              <a:buFont typeface="Arial" panose="020B0604020202020204" pitchFamily="34" charset="0"/>
              <a:buChar char="•"/>
            </a:pPr>
            <a:r>
              <a:rPr lang="en-US" sz="1600" dirty="0">
                <a:solidFill>
                  <a:schemeClr val="tx2"/>
                </a:solidFill>
                <a:sym typeface="+mn-ea"/>
              </a:rPr>
              <a:t>Police databases</a:t>
            </a:r>
          </a:p>
          <a:p>
            <a:pPr marL="675640" lvl="1" indent="-171450" algn="l">
              <a:buFont typeface="Arial" panose="020B0604020202020204" pitchFamily="34" charset="0"/>
            </a:pPr>
            <a:r>
              <a:rPr lang="en-US" sz="2400" b="1" dirty="0">
                <a:solidFill>
                  <a:srgbClr val="0070C0"/>
                </a:solidFill>
                <a:sym typeface="+mn-ea"/>
              </a:rPr>
              <a:t>House search undertaken</a:t>
            </a:r>
            <a:endParaRPr lang="en-US" sz="2400" b="1" dirty="0">
              <a:solidFill>
                <a:srgbClr val="0070C0"/>
              </a:solidFill>
            </a:endParaRPr>
          </a:p>
          <a:p>
            <a:pPr marL="675640" lvl="1" indent="-171450" algn="l">
              <a:buFont typeface="Arial" panose="020B0604020202020204" pitchFamily="34" charset="0"/>
            </a:pPr>
            <a:r>
              <a:rPr lang="en-US" sz="2400" b="1" dirty="0">
                <a:solidFill>
                  <a:srgbClr val="0070C0"/>
                </a:solidFill>
                <a:sym typeface="+mn-ea"/>
              </a:rPr>
              <a:t>Dealer has cryptocurrency awareness</a:t>
            </a:r>
            <a:endParaRPr lang="en-US" sz="1600" dirty="0"/>
          </a:p>
          <a:p>
            <a:pPr marL="1418590" lvl="2" indent="-457200" algn="l">
              <a:buFont typeface="Arial" panose="020B0604020202020204" pitchFamily="34" charset="0"/>
            </a:pPr>
            <a:r>
              <a:rPr lang="en-US" sz="1600" dirty="0">
                <a:solidFill>
                  <a:schemeClr val="tx2"/>
                </a:solidFill>
                <a:sym typeface="+mn-ea"/>
              </a:rPr>
              <a:t>Some transactions made</a:t>
            </a:r>
            <a:endParaRPr lang="en-US" sz="1600" dirty="0">
              <a:solidFill>
                <a:schemeClr val="tx2"/>
              </a:solidFill>
            </a:endParaRPr>
          </a:p>
          <a:p>
            <a:pPr marL="1418590" lvl="2" indent="-457200" algn="l">
              <a:buFont typeface="Arial" panose="020B0604020202020204" pitchFamily="34" charset="0"/>
            </a:pPr>
            <a:r>
              <a:rPr lang="en-US" sz="1600" dirty="0">
                <a:solidFill>
                  <a:schemeClr val="tx2"/>
                </a:solidFill>
                <a:sym typeface="+mn-ea"/>
              </a:rPr>
              <a:t>Unable to trace</a:t>
            </a:r>
            <a:endParaRPr lang="en-US" sz="1600" dirty="0"/>
          </a:p>
          <a:p>
            <a:pPr marL="675640" lvl="1" indent="-171450" algn="l">
              <a:buFont typeface="Arial" panose="020B0604020202020204" pitchFamily="34" charset="0"/>
              <a:buChar char="•"/>
            </a:pPr>
            <a:r>
              <a:rPr lang="en-US" sz="2400" b="1" dirty="0">
                <a:solidFill>
                  <a:srgbClr val="0070C0"/>
                </a:solidFill>
                <a:sym typeface="+mn-ea"/>
              </a:rPr>
              <a:t>Three more dealers involved</a:t>
            </a:r>
            <a:endParaRPr lang="en-US" sz="2400" b="1" dirty="0">
              <a:solidFill>
                <a:srgbClr val="0070C0"/>
              </a:solidFill>
            </a:endParaRPr>
          </a:p>
          <a:p>
            <a:pPr marL="1418590" lvl="2" indent="-457200" algn="l">
              <a:buNone/>
            </a:pPr>
            <a:r>
              <a:rPr lang="en-US" sz="1600" dirty="0">
                <a:solidFill>
                  <a:schemeClr val="tx2"/>
                </a:solidFill>
                <a:sym typeface="+mn-ea"/>
              </a:rPr>
              <a:t>Need to create a view of who knows who</a:t>
            </a:r>
            <a:endParaRPr lang="en-US" sz="160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15</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p>
        </p:txBody>
      </p:sp>
      <p:pic>
        <p:nvPicPr>
          <p:cNvPr id="6" name="Picture 5"/>
          <p:cNvPicPr>
            <a:picLocks noChangeAspect="1"/>
          </p:cNvPicPr>
          <p:nvPr/>
        </p:nvPicPr>
        <p:blipFill>
          <a:blip r:embed="rId2"/>
          <a:stretch>
            <a:fillRect/>
          </a:stretch>
        </p:blipFill>
        <p:spPr>
          <a:xfrm>
            <a:off x="6764020" y="2923540"/>
            <a:ext cx="3380740" cy="22002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endParaRPr lang="en-US" sz="2400" b="1" u="sng" dirty="0">
              <a:solidFill>
                <a:srgbClr val="7030A0"/>
              </a:solidFill>
            </a:endParaRPr>
          </a:p>
          <a:p>
            <a:pPr marL="789940" lvl="1" indent="-285750">
              <a:buFont typeface="Arial" panose="020B0604020202020204" pitchFamily="34" charset="0"/>
              <a:buChar char="•"/>
            </a:pPr>
            <a:r>
              <a:rPr lang="en-US" sz="2400" b="1" dirty="0">
                <a:solidFill>
                  <a:srgbClr val="0070C0"/>
                </a:solidFill>
                <a:sym typeface="+mn-ea"/>
              </a:rPr>
              <a:t>Information gathering &amp; Observation</a:t>
            </a:r>
            <a:endParaRPr lang="en-US" sz="2400" dirty="0"/>
          </a:p>
          <a:p>
            <a:pPr marL="1247140" lvl="4" indent="-285750" algn="l">
              <a:buFont typeface="Arial" panose="020B0604020202020204" pitchFamily="34" charset="0"/>
            </a:pPr>
            <a:r>
              <a:rPr lang="en-US" sz="1600" dirty="0">
                <a:solidFill>
                  <a:schemeClr val="tx2"/>
                </a:solidFill>
                <a:sym typeface="+mn-ea"/>
              </a:rPr>
              <a:t>Police databases (formal)</a:t>
            </a:r>
            <a:endParaRPr lang="en-US" sz="1600" dirty="0">
              <a:solidFill>
                <a:schemeClr val="tx2"/>
              </a:solidFill>
            </a:endParaRPr>
          </a:p>
          <a:p>
            <a:pPr marL="1247140" lvl="4" indent="-285750" algn="l">
              <a:buFont typeface="Arial" panose="020B0604020202020204" pitchFamily="34" charset="0"/>
            </a:pPr>
            <a:r>
              <a:rPr lang="en-US" sz="1600" dirty="0">
                <a:solidFill>
                  <a:schemeClr val="tx2"/>
                </a:solidFill>
                <a:sym typeface="+mn-ea"/>
              </a:rPr>
              <a:t>Investigator can choose to invest in online research (informal)</a:t>
            </a:r>
            <a:endParaRPr lang="en-US" sz="2400" dirty="0"/>
          </a:p>
          <a:p>
            <a:pPr marL="847090" lvl="2" indent="-342900" algn="l">
              <a:buFont typeface="Arial" panose="020B0604020202020204" pitchFamily="34" charset="0"/>
            </a:pPr>
            <a:r>
              <a:rPr lang="en-US" sz="2400" b="1" dirty="0">
                <a:solidFill>
                  <a:srgbClr val="0070C0"/>
                </a:solidFill>
                <a:sym typeface="+mn-ea"/>
              </a:rPr>
              <a:t>Enough evidence leads to:</a:t>
            </a:r>
            <a:endParaRPr lang="en-US" sz="2400" b="1" dirty="0">
              <a:solidFill>
                <a:srgbClr val="0070C0"/>
              </a:solidFill>
            </a:endParaRPr>
          </a:p>
          <a:p>
            <a:pPr marL="1247140" lvl="4" indent="-285750" algn="l">
              <a:buFont typeface="Arial" panose="020B0604020202020204" pitchFamily="34" charset="0"/>
            </a:pPr>
            <a:r>
              <a:rPr lang="en-US" sz="1600" dirty="0">
                <a:solidFill>
                  <a:schemeClr val="tx2"/>
                </a:solidFill>
                <a:sym typeface="+mn-ea"/>
              </a:rPr>
              <a:t>House search</a:t>
            </a:r>
            <a:endParaRPr lang="en-US" sz="1600" dirty="0">
              <a:solidFill>
                <a:schemeClr val="tx2"/>
              </a:solidFill>
            </a:endParaRPr>
          </a:p>
          <a:p>
            <a:pPr marL="1247140" lvl="4" indent="-285750" algn="l">
              <a:buFont typeface="Arial" panose="020B0604020202020204" pitchFamily="34" charset="0"/>
            </a:pPr>
            <a:r>
              <a:rPr lang="en-US" sz="1600" dirty="0">
                <a:solidFill>
                  <a:schemeClr val="tx2"/>
                </a:solidFill>
                <a:sym typeface="+mn-ea"/>
              </a:rPr>
              <a:t>Arrest</a:t>
            </a:r>
            <a:endParaRPr lang="en-US" sz="1600" dirty="0">
              <a:solidFill>
                <a:schemeClr val="tx2"/>
              </a:solidFill>
            </a:endParaRPr>
          </a:p>
          <a:p>
            <a:pPr marL="1247140" lvl="4" indent="-285750" algn="l">
              <a:buFont typeface="Arial" panose="020B0604020202020204" pitchFamily="34" charset="0"/>
            </a:pPr>
            <a:r>
              <a:rPr lang="en-US" sz="1600" dirty="0">
                <a:solidFill>
                  <a:schemeClr val="tx2"/>
                </a:solidFill>
                <a:sym typeface="+mn-ea"/>
              </a:rPr>
              <a:t>Confiscation of more evidence</a:t>
            </a:r>
            <a:endParaRPr lang="en-US" sz="1600" dirty="0">
              <a:solidFill>
                <a:schemeClr val="tx2"/>
              </a:solidFill>
            </a:endParaRPr>
          </a:p>
          <a:p>
            <a:pPr marL="1247140" lvl="4" indent="-285750" algn="l">
              <a:buFont typeface="Arial" panose="020B0604020202020204" pitchFamily="34" charset="0"/>
            </a:pPr>
            <a:r>
              <a:rPr lang="en-US" sz="1600" dirty="0">
                <a:solidFill>
                  <a:schemeClr val="tx2"/>
                </a:solidFill>
                <a:sym typeface="+mn-ea"/>
              </a:rPr>
              <a:t>Interrogation</a:t>
            </a:r>
            <a:endParaRPr lang="en-US" sz="160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16</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pic>
        <p:nvPicPr>
          <p:cNvPr id="5" name="Picture 4"/>
          <p:cNvPicPr>
            <a:picLocks noChangeAspect="1"/>
          </p:cNvPicPr>
          <p:nvPr/>
        </p:nvPicPr>
        <p:blipFill>
          <a:blip r:embed="rId2"/>
          <a:stretch>
            <a:fillRect/>
          </a:stretch>
        </p:blipFill>
        <p:spPr>
          <a:xfrm>
            <a:off x="5927090" y="1908810"/>
            <a:ext cx="4159250" cy="2766695"/>
          </a:xfrm>
          <a:prstGeom prst="rect">
            <a:avLst/>
          </a:prstGeom>
        </p:spPr>
      </p:pic>
      <p:pic>
        <p:nvPicPr>
          <p:cNvPr id="7" name="Picture 6"/>
          <p:cNvPicPr>
            <a:picLocks noChangeAspect="1"/>
          </p:cNvPicPr>
          <p:nvPr/>
        </p:nvPicPr>
        <p:blipFill>
          <a:blip r:embed="rId3"/>
          <a:stretch>
            <a:fillRect/>
          </a:stretch>
        </p:blipFill>
        <p:spPr>
          <a:xfrm>
            <a:off x="5927725" y="4675505"/>
            <a:ext cx="4178300" cy="278384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162415" cy="2941955"/>
          </a:xfrm>
        </p:spPr>
        <p:txBody>
          <a:bodyPr>
            <a:normAutofit fontScale="90000" lnSpcReduction="10000"/>
          </a:bodyPr>
          <a:lstStyle/>
          <a:p>
            <a:r>
              <a:rPr lang="en-US" sz="2200" dirty="0">
                <a:solidFill>
                  <a:schemeClr val="tx2"/>
                </a:solidFill>
                <a:latin typeface="Pangram" pitchFamily="2" charset="77"/>
                <a:ea typeface="+mn-ea"/>
                <a:cs typeface="+mn-cs"/>
              </a:rPr>
              <a:t>Data to be used:</a:t>
            </a:r>
          </a:p>
          <a:p>
            <a:pPr marL="800100" lvl="1" indent="-342900">
              <a:buFont typeface="Arial" panose="020B0604020202020204" pitchFamily="34" charset="0"/>
              <a:buChar char="•"/>
            </a:pPr>
            <a:r>
              <a:rPr lang="en-US" sz="2400" b="1" dirty="0">
                <a:solidFill>
                  <a:srgbClr val="0070C0"/>
                </a:solidFill>
                <a:latin typeface="Pangram" pitchFamily="2" charset="77"/>
                <a:ea typeface="+mn-ea"/>
                <a:cs typeface="+mn-cs"/>
              </a:rPr>
              <a:t>Type of data : Persons, Items, Vehicles, Numbers, Items (Text, Image)</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dirty="0">
                <a:solidFill>
                  <a:schemeClr val="accent2"/>
                </a:solidFill>
              </a:rPr>
              <a:t>Official data </a:t>
            </a:r>
            <a:r>
              <a:rPr lang="en-US" altLang="en-US" dirty="0">
                <a:solidFill>
                  <a:schemeClr val="accent2"/>
                </a:solidFill>
              </a:rPr>
              <a:t>- </a:t>
            </a:r>
            <a:r>
              <a:rPr lang="en-US" dirty="0">
                <a:solidFill>
                  <a:schemeClr val="accent2"/>
                </a:solidFill>
              </a:rPr>
              <a:t>Not yet available, verdict on </a:t>
            </a:r>
            <a:r>
              <a:rPr lang="en-US" b="1" dirty="0">
                <a:solidFill>
                  <a:schemeClr val="accent2"/>
                </a:solidFill>
              </a:rPr>
              <a:t>31/10</a:t>
            </a:r>
            <a:endParaRPr lang="en-US" dirty="0">
              <a:solidFill>
                <a:schemeClr val="accent2"/>
              </a:solidFill>
            </a:endParaRPr>
          </a:p>
          <a:p>
            <a:pPr marL="1875790" lvl="3" indent="-457200">
              <a:buFont typeface="Arial" panose="020B0604020202020204" pitchFamily="34" charset="0"/>
              <a:buChar char="•"/>
            </a:pPr>
            <a:r>
              <a:rPr lang="en-US" dirty="0">
                <a:solidFill>
                  <a:schemeClr val="accent2"/>
                </a:solidFill>
              </a:rPr>
              <a:t>Two Facebook accounts </a:t>
            </a:r>
          </a:p>
          <a:p>
            <a:pPr marL="1875790" lvl="3" indent="-457200">
              <a:buFont typeface="Arial" panose="020B0604020202020204" pitchFamily="34" charset="0"/>
              <a:buChar char="•"/>
            </a:pPr>
            <a:r>
              <a:rPr lang="en-US" dirty="0">
                <a:solidFill>
                  <a:schemeClr val="accent2"/>
                </a:solidFill>
              </a:rPr>
              <a:t>Transaction data </a:t>
            </a:r>
            <a:r>
              <a:rPr lang="en-US" altLang="en-US" dirty="0">
                <a:solidFill>
                  <a:schemeClr val="accent2"/>
                </a:solidFill>
              </a:rPr>
              <a:t>(</a:t>
            </a:r>
            <a:r>
              <a:rPr lang="en-US" dirty="0">
                <a:solidFill>
                  <a:schemeClr val="accent2"/>
                </a:solidFill>
              </a:rPr>
              <a:t>images and text</a:t>
            </a:r>
            <a:r>
              <a:rPr lang="en-US" altLang="en-US" dirty="0">
                <a:solidFill>
                  <a:schemeClr val="accent2"/>
                </a:solidFill>
              </a:rPr>
              <a:t>)</a:t>
            </a:r>
            <a:endParaRPr lang="en-US" dirty="0">
              <a:solidFill>
                <a:schemeClr val="accent2"/>
              </a:solidFill>
            </a:endParaRPr>
          </a:p>
          <a:p>
            <a:pPr marL="1875790" lvl="3" indent="-457200">
              <a:buFont typeface="Arial" panose="020B0604020202020204" pitchFamily="34" charset="0"/>
              <a:buChar char="•"/>
            </a:pPr>
            <a:r>
              <a:rPr lang="en-US" dirty="0">
                <a:solidFill>
                  <a:schemeClr val="accent2"/>
                </a:solidFill>
              </a:rPr>
              <a:t>Two phone numbers </a:t>
            </a:r>
          </a:p>
          <a:p>
            <a:pPr marL="1875790" lvl="3" indent="-457200">
              <a:buFont typeface="Arial" panose="020B0604020202020204" pitchFamily="34" charset="0"/>
              <a:buChar char="•"/>
            </a:pPr>
            <a:r>
              <a:rPr lang="en-US" dirty="0">
                <a:solidFill>
                  <a:schemeClr val="accent2"/>
                </a:solidFill>
              </a:rPr>
              <a:t>Cryptocurrency wallets </a:t>
            </a:r>
            <a:r>
              <a:rPr lang="en-US" altLang="en-US" dirty="0">
                <a:solidFill>
                  <a:schemeClr val="accent2"/>
                </a:solidFill>
              </a:rPr>
              <a:t>(</a:t>
            </a:r>
            <a:r>
              <a:rPr lang="en-US" dirty="0">
                <a:solidFill>
                  <a:schemeClr val="accent2"/>
                </a:solidFill>
              </a:rPr>
              <a:t>images and text</a:t>
            </a:r>
            <a:r>
              <a:rPr lang="en-US" altLang="en-US" dirty="0">
                <a:solidFill>
                  <a:schemeClr val="accent2"/>
                </a:solidFill>
              </a:rPr>
              <a:t>)</a:t>
            </a:r>
            <a:endParaRPr lang="en-US" dirty="0">
              <a:solidFill>
                <a:schemeClr val="accent2"/>
              </a:solidFill>
            </a:endParaRPr>
          </a:p>
          <a:p>
            <a:pPr marL="961390" lvl="1" indent="-457200">
              <a:buFont typeface="Arial" panose="020B0604020202020204" pitchFamily="34" charset="0"/>
              <a:buChar char="•"/>
            </a:pPr>
            <a:r>
              <a:rPr lang="en-US" b="1" dirty="0">
                <a:solidFill>
                  <a:srgbClr val="0070C0"/>
                </a:solidFill>
              </a:rPr>
              <a:t>Only fake/pubic data is available</a:t>
            </a:r>
          </a:p>
          <a:p>
            <a:pPr marL="1247140" lvl="4" indent="-285750" algn="l">
              <a:buFont typeface="Arial" panose="020B0604020202020204" pitchFamily="34" charset="0"/>
              <a:buChar char="•"/>
            </a:pPr>
            <a:r>
              <a:rPr lang="en-US" sz="1600" dirty="0">
                <a:solidFill>
                  <a:srgbClr val="00B050"/>
                </a:solidFill>
              </a:rPr>
              <a:t>keywords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17</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pic>
        <p:nvPicPr>
          <p:cNvPr id="10" name="Picture 9"/>
          <p:cNvPicPr>
            <a:picLocks noChangeAspect="1"/>
          </p:cNvPicPr>
          <p:nvPr/>
        </p:nvPicPr>
        <p:blipFill>
          <a:blip r:embed="rId2"/>
          <a:stretch>
            <a:fillRect/>
          </a:stretch>
        </p:blipFill>
        <p:spPr>
          <a:xfrm>
            <a:off x="2002790" y="5308600"/>
            <a:ext cx="6685915" cy="17526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lnSpcReduction="10000"/>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(a)</a:t>
            </a:r>
            <a:r>
              <a:rPr lang="en-US" sz="2200" dirty="0">
                <a:solidFill>
                  <a:schemeClr val="tx2"/>
                </a:solidFill>
                <a:latin typeface="Pangram" pitchFamily="2" charset="77"/>
                <a:ea typeface="+mn-ea"/>
                <a:cs typeface="+mn-cs"/>
              </a:rPr>
              <a:t>:</a:t>
            </a:r>
          </a:p>
          <a:p>
            <a:pPr marL="285750" lvl="1" indent="-285750" algn="l">
              <a:lnSpc>
                <a:spcPct val="100000"/>
              </a:lnSpc>
              <a:spcBef>
                <a:spcPts val="1700"/>
              </a:spcBef>
              <a:buFont typeface="Arial" panose="020B0604020202020204" pitchFamily="34" charset="0"/>
              <a:buChar char="•"/>
            </a:pPr>
            <a:r>
              <a:rPr lang="en-US" sz="1800" b="1" dirty="0">
                <a:solidFill>
                  <a:schemeClr val="tx2"/>
                </a:solidFill>
                <a:latin typeface="Pangram" pitchFamily="2" charset="77"/>
                <a:ea typeface="+mn-ea"/>
                <a:cs typeface="+mn-cs"/>
              </a:rPr>
              <a:t>Input: </a:t>
            </a:r>
            <a:r>
              <a:rPr lang="en-US" sz="1800" dirty="0">
                <a:solidFill>
                  <a:schemeClr val="tx2"/>
                </a:solidFill>
                <a:latin typeface="Pangram" pitchFamily="2" charset="77"/>
                <a:ea typeface="+mn-ea"/>
                <a:cs typeface="+mn-cs"/>
              </a:rPr>
              <a:t>A Facebook – Twitter – Instagram – Youtube … profile -&gt; This could be in the form of a Facebook </a:t>
            </a:r>
            <a:r>
              <a:rPr lang="en-US" sz="2400" b="1" dirty="0">
                <a:solidFill>
                  <a:srgbClr val="0070C0"/>
                </a:solidFill>
                <a:latin typeface="Pangram" pitchFamily="2" charset="77"/>
                <a:ea typeface="+mn-ea"/>
                <a:cs typeface="+mn-cs"/>
              </a:rPr>
              <a:t>ID</a:t>
            </a:r>
            <a:r>
              <a:rPr lang="en-US" sz="1800" dirty="0">
                <a:solidFill>
                  <a:schemeClr val="tx2"/>
                </a:solidFill>
                <a:latin typeface="Pangram" pitchFamily="2" charset="77"/>
                <a:ea typeface="+mn-ea"/>
                <a:cs typeface="+mn-cs"/>
              </a:rPr>
              <a:t> - Twitter name/ID - Instagram name/ID – Youtube URL/ID…</a:t>
            </a:r>
          </a:p>
          <a:p>
            <a:pPr marL="285750" lvl="1" indent="-285750" algn="l">
              <a:lnSpc>
                <a:spcPct val="100000"/>
              </a:lnSpc>
              <a:spcBef>
                <a:spcPts val="1700"/>
              </a:spcBef>
              <a:buFont typeface="Arial" panose="020B0604020202020204" pitchFamily="34" charset="0"/>
              <a:buChar char="•"/>
            </a:pPr>
            <a:r>
              <a:rPr lang="en-US" sz="1800" b="1" dirty="0">
                <a:solidFill>
                  <a:schemeClr val="tx2"/>
                </a:solidFill>
                <a:latin typeface="Pangram" pitchFamily="2" charset="77"/>
                <a:ea typeface="+mn-ea"/>
                <a:cs typeface="+mn-cs"/>
              </a:rPr>
              <a:t>Output: </a:t>
            </a:r>
            <a:endParaRPr lang="en-US" sz="1800" dirty="0">
              <a:solidFill>
                <a:schemeClr val="tx2"/>
              </a:solidFill>
              <a:latin typeface="Pangram" pitchFamily="2" charset="77"/>
              <a:ea typeface="+mn-ea"/>
              <a:cs typeface="+mn-cs"/>
            </a:endParaRPr>
          </a:p>
          <a:p>
            <a:pPr marL="742950" lvl="3" indent="-285750" algn="l">
              <a:lnSpc>
                <a:spcPct val="100000"/>
              </a:lnSpc>
              <a:spcBef>
                <a:spcPts val="1700"/>
              </a:spcBef>
              <a:spcAft>
                <a:spcPts val="0"/>
              </a:spcAft>
              <a:buFont typeface="Arial" panose="020B0604020202020204" pitchFamily="34" charset="0"/>
              <a:buChar char="•"/>
            </a:pPr>
            <a:r>
              <a:rPr lang="en-US" sz="1800" dirty="0">
                <a:solidFill>
                  <a:schemeClr val="tx2"/>
                </a:solidFill>
                <a:latin typeface="Pangram" pitchFamily="2" charset="77"/>
                <a:ea typeface="+mn-ea"/>
                <a:cs typeface="+mn-cs"/>
              </a:rPr>
              <a:t>An overview of </a:t>
            </a:r>
            <a:r>
              <a:rPr lang="en-US" sz="2400" b="1" dirty="0">
                <a:solidFill>
                  <a:srgbClr val="0070C0"/>
                </a:solidFill>
                <a:latin typeface="Pangram" pitchFamily="2" charset="77"/>
                <a:ea typeface="+mn-ea"/>
                <a:cs typeface="+mn-cs"/>
              </a:rPr>
              <a:t>related pictures/videos</a:t>
            </a:r>
            <a:r>
              <a:rPr lang="en-US" sz="1800" dirty="0">
                <a:solidFill>
                  <a:schemeClr val="tx2"/>
                </a:solidFill>
                <a:latin typeface="Pangram" pitchFamily="2" charset="77"/>
                <a:ea typeface="+mn-ea"/>
                <a:cs typeface="+mn-cs"/>
              </a:rPr>
              <a:t> (eg. found through a search on profile pictures and tagged pictures) on the web with their respective urls where they were found and all available metadata</a:t>
            </a:r>
          </a:p>
          <a:p>
            <a:pPr marL="742950" lvl="3" indent="-285750" algn="l">
              <a:lnSpc>
                <a:spcPct val="80000"/>
              </a:lnSpc>
              <a:spcBef>
                <a:spcPts val="1700"/>
              </a:spcBef>
              <a:spcAft>
                <a:spcPts val="0"/>
              </a:spcAft>
              <a:buFont typeface="Arial" panose="020B0604020202020204" pitchFamily="34" charset="0"/>
              <a:buChar char="•"/>
            </a:pPr>
            <a:r>
              <a:rPr lang="en-US" sz="2400" b="1" dirty="0">
                <a:solidFill>
                  <a:srgbClr val="0070C0"/>
                </a:solidFill>
                <a:latin typeface="Pangram" pitchFamily="2" charset="77"/>
                <a:ea typeface="+mn-ea"/>
                <a:cs typeface="+mn-cs"/>
              </a:rPr>
              <a:t>Connections to other online profiles</a:t>
            </a:r>
            <a:r>
              <a:rPr lang="en-US" sz="1800" dirty="0">
                <a:solidFill>
                  <a:schemeClr val="tx2"/>
                </a:solidFill>
                <a:latin typeface="Pangram" pitchFamily="2" charset="77"/>
                <a:ea typeface="+mn-ea"/>
                <a:cs typeface="+mn-cs"/>
              </a:rPr>
              <a:t> (Facebook, Twitter, Instagram)</a:t>
            </a:r>
          </a:p>
          <a:p>
            <a:pPr marL="742950" lvl="3" indent="-285750" algn="l">
              <a:lnSpc>
                <a:spcPct val="40000"/>
              </a:lnSpc>
              <a:spcBef>
                <a:spcPts val="1700"/>
              </a:spcBef>
              <a:spcAft>
                <a:spcPts val="0"/>
              </a:spcAft>
              <a:buFont typeface="Arial" panose="020B0604020202020204" pitchFamily="34" charset="0"/>
              <a:buChar char="•"/>
            </a:pPr>
            <a:r>
              <a:rPr lang="en-US" sz="1800" dirty="0">
                <a:solidFill>
                  <a:schemeClr val="tx2"/>
                </a:solidFill>
                <a:latin typeface="Pangram" pitchFamily="2" charset="77"/>
                <a:ea typeface="+mn-ea"/>
                <a:cs typeface="+mn-cs"/>
              </a:rPr>
              <a:t>Overview of common friends in the different found online profiles</a:t>
            </a:r>
          </a:p>
          <a:p>
            <a:pPr marL="742950" lvl="3" indent="-285750" algn="l">
              <a:lnSpc>
                <a:spcPct val="40000"/>
              </a:lnSpc>
              <a:spcBef>
                <a:spcPts val="1700"/>
              </a:spcBef>
              <a:spcAft>
                <a:spcPts val="0"/>
              </a:spcAft>
              <a:buFont typeface="Arial" panose="020B0604020202020204" pitchFamily="34" charset="0"/>
              <a:buChar char="•"/>
            </a:pPr>
            <a:r>
              <a:rPr lang="en-US" sz="1800" dirty="0">
                <a:solidFill>
                  <a:schemeClr val="tx2"/>
                </a:solidFill>
                <a:latin typeface="Pangram" pitchFamily="2" charset="77"/>
                <a:ea typeface="+mn-ea"/>
                <a:cs typeface="+mn-cs"/>
              </a:rPr>
              <a:t>In case of a nickname – overview of all found nicknames on the internet</a:t>
            </a:r>
          </a:p>
          <a:p>
            <a:pPr marL="742950" lvl="3" indent="-285750" algn="l">
              <a:lnSpc>
                <a:spcPct val="90000"/>
              </a:lnSpc>
              <a:spcBef>
                <a:spcPts val="1700"/>
              </a:spcBef>
              <a:spcAft>
                <a:spcPts val="0"/>
              </a:spcAft>
              <a:buFont typeface="Arial" panose="020B0604020202020204" pitchFamily="34" charset="0"/>
              <a:buChar char="•"/>
            </a:pPr>
            <a:r>
              <a:rPr lang="en-US" sz="1800" dirty="0">
                <a:solidFill>
                  <a:schemeClr val="tx2"/>
                </a:solidFill>
                <a:latin typeface="Pangram" pitchFamily="2" charset="77"/>
                <a:ea typeface="+mn-ea"/>
                <a:cs typeface="+mn-cs"/>
              </a:rPr>
              <a:t>Overview of references to address of the entered profile or an address found on one of the connected profiles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18</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5440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(b)</a:t>
            </a:r>
            <a:r>
              <a:rPr lang="en-US" sz="2200" dirty="0">
                <a:solidFill>
                  <a:schemeClr val="tx2"/>
                </a:solidFill>
                <a:latin typeface="Pangram" pitchFamily="2" charset="77"/>
                <a:ea typeface="+mn-ea"/>
                <a:cs typeface="+mn-cs"/>
              </a:rPr>
              <a:t>:</a:t>
            </a:r>
          </a:p>
          <a:p>
            <a:pPr marL="285750" lvl="1" indent="-285750" algn="l">
              <a:lnSpc>
                <a:spcPct val="100000"/>
              </a:lnSpc>
              <a:spcBef>
                <a:spcPts val="1700"/>
              </a:spcBef>
              <a:buFont typeface="Arial" panose="020B0604020202020204" pitchFamily="34" charset="0"/>
              <a:buChar char="•"/>
            </a:pPr>
            <a:r>
              <a:rPr lang="en-US" sz="2200" b="1" dirty="0">
                <a:solidFill>
                  <a:schemeClr val="tx2"/>
                </a:solidFill>
                <a:latin typeface="Pangram" pitchFamily="2" charset="77"/>
                <a:ea typeface="+mn-ea"/>
                <a:cs typeface="+mn-cs"/>
              </a:rPr>
              <a:t>Input: </a:t>
            </a:r>
            <a:r>
              <a:rPr lang="en-US" sz="2200" dirty="0">
                <a:solidFill>
                  <a:schemeClr val="tx2"/>
                </a:solidFill>
                <a:latin typeface="Pangram" pitchFamily="2" charset="77"/>
                <a:ea typeface="+mn-ea"/>
                <a:cs typeface="+mn-cs"/>
              </a:rPr>
              <a:t>Several Facebook/Twitter/Instagram profiles (to determine common entities like likes, group pages, friends …) -&gt; in the form of Facebook </a:t>
            </a:r>
            <a:r>
              <a:rPr lang="en-US" sz="2400" b="1" dirty="0">
                <a:solidFill>
                  <a:srgbClr val="0070C0"/>
                </a:solidFill>
                <a:latin typeface="Pangram" pitchFamily="2" charset="77"/>
                <a:ea typeface="+mn-ea"/>
                <a:cs typeface="+mn-cs"/>
              </a:rPr>
              <a:t>ID</a:t>
            </a:r>
            <a:r>
              <a:rPr lang="en-US" sz="2200" dirty="0">
                <a:solidFill>
                  <a:schemeClr val="tx2"/>
                </a:solidFill>
                <a:latin typeface="Pangram" pitchFamily="2" charset="77"/>
                <a:ea typeface="+mn-ea"/>
                <a:cs typeface="+mn-cs"/>
              </a:rPr>
              <a:t> - Twitter name/ID - Instagram name/ID – Youtube URL/ID</a:t>
            </a:r>
          </a:p>
          <a:p>
            <a:pPr marL="285750" lvl="1" indent="-285750" algn="l">
              <a:lnSpc>
                <a:spcPct val="100000"/>
              </a:lnSpc>
              <a:spcBef>
                <a:spcPts val="1700"/>
              </a:spcBef>
              <a:buFont typeface="Arial" panose="020B0604020202020204" pitchFamily="34" charset="0"/>
              <a:buChar char="•"/>
            </a:pPr>
            <a:r>
              <a:rPr lang="en-US" sz="2200" b="1" dirty="0">
                <a:solidFill>
                  <a:schemeClr val="tx2"/>
                </a:solidFill>
                <a:latin typeface="Pangram" pitchFamily="2" charset="77"/>
                <a:ea typeface="+mn-ea"/>
                <a:cs typeface="+mn-cs"/>
              </a:rPr>
              <a:t>Output: </a:t>
            </a:r>
            <a:endParaRPr lang="en-US" sz="2200" dirty="0">
              <a:solidFill>
                <a:schemeClr val="tx2"/>
              </a:solidFill>
              <a:latin typeface="Pangram" pitchFamily="2" charset="77"/>
              <a:ea typeface="+mn-ea"/>
              <a:cs typeface="+mn-cs"/>
            </a:endParaRPr>
          </a:p>
          <a:p>
            <a:pPr marL="742950" lvl="3" indent="-285750" algn="l">
              <a:lnSpc>
                <a:spcPct val="100000"/>
              </a:lnSpc>
              <a:spcBef>
                <a:spcPts val="1700"/>
              </a:spcBef>
              <a:buFont typeface="Arial" panose="020B0604020202020204" pitchFamily="34" charset="0"/>
              <a:buChar char="•"/>
            </a:pPr>
            <a:r>
              <a:rPr lang="en-US" sz="1980" dirty="0">
                <a:solidFill>
                  <a:schemeClr val="tx2"/>
                </a:solidFill>
                <a:latin typeface="Pangram" pitchFamily="2" charset="77"/>
                <a:ea typeface="+mn-ea"/>
                <a:cs typeface="+mn-cs"/>
              </a:rPr>
              <a:t>An overview of </a:t>
            </a:r>
            <a:r>
              <a:rPr lang="en-US" sz="2400" b="1" dirty="0">
                <a:solidFill>
                  <a:srgbClr val="0070C0"/>
                </a:solidFill>
                <a:latin typeface="Pangram" pitchFamily="2" charset="77"/>
                <a:ea typeface="+mn-ea"/>
                <a:cs typeface="+mn-cs"/>
              </a:rPr>
              <a:t>connections </a:t>
            </a:r>
            <a:r>
              <a:rPr lang="en-US" sz="1980" dirty="0">
                <a:solidFill>
                  <a:schemeClr val="tx2"/>
                </a:solidFill>
                <a:latin typeface="Pangram" pitchFamily="2" charset="77"/>
                <a:ea typeface="+mn-ea"/>
                <a:cs typeface="+mn-cs"/>
              </a:rPr>
              <a:t>between the entered profiles like common likes, friends, following channels, group pages, addresses, names …Connections to other online profiles (Facebook, Twitter, Instagram …)</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19</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Autofit/>
          </a:bodyPr>
          <a:lstStyle/>
          <a:p>
            <a:pPr marL="285750" indent="-285750">
              <a:buFont typeface="Arial" panose="020B0604020202020204" pitchFamily="34" charset="0"/>
              <a:buChar char="•"/>
            </a:pPr>
            <a:r>
              <a:rPr lang="en-US" sz="2400" dirty="0">
                <a:solidFill>
                  <a:schemeClr val="tx2"/>
                </a:solidFill>
                <a:latin typeface="Pangram" pitchFamily="2" charset="77"/>
                <a:ea typeface="+mn-ea"/>
                <a:cs typeface="+mn-cs"/>
              </a:rPr>
              <a:t>Use case 1: </a:t>
            </a:r>
            <a:r>
              <a:rPr lang="en-GB" sz="2400" dirty="0">
                <a:solidFill>
                  <a:schemeClr val="tx2"/>
                </a:solidFill>
                <a:latin typeface="Pangram" pitchFamily="2" charset="77"/>
                <a:ea typeface="+mn-ea"/>
                <a:cs typeface="+mn-cs"/>
              </a:rPr>
              <a:t>Counterfeit/falsified medicine, drugs and NPS</a:t>
            </a:r>
            <a:endParaRPr lang="en-GB" sz="2400" dirty="0">
              <a:solidFill>
                <a:schemeClr val="tx1"/>
              </a:solidFill>
              <a:latin typeface="Pangram" pitchFamily="2" charset="77"/>
              <a:ea typeface="+mn-ea"/>
              <a:cs typeface="+mn-cs"/>
            </a:endParaRPr>
          </a:p>
          <a:p>
            <a:pPr marL="789940" lvl="1" indent="-285750">
              <a:buFont typeface="Arial" panose="020B0604020202020204" pitchFamily="34" charset="0"/>
              <a:buChar char="•"/>
            </a:pPr>
            <a:r>
              <a:rPr lang="en-GB" sz="2400" dirty="0">
                <a:solidFill>
                  <a:schemeClr val="tx2"/>
                </a:solidFill>
                <a:sym typeface="+mn-ea"/>
              </a:rPr>
              <a:t>Scenario 1: Cyberspace Drug Trafficking Serbia</a:t>
            </a:r>
          </a:p>
          <a:p>
            <a:pPr marL="789940" lvl="1" indent="-285750">
              <a:buFont typeface="Arial" panose="020B0604020202020204" pitchFamily="34" charset="0"/>
              <a:buChar char="•"/>
            </a:pPr>
            <a:r>
              <a:rPr lang="en-GB" sz="2400" dirty="0">
                <a:solidFill>
                  <a:schemeClr val="tx2"/>
                </a:solidFill>
                <a:sym typeface="+mn-ea"/>
              </a:rPr>
              <a:t>Scenario 2: Drug Dealer</a:t>
            </a:r>
          </a:p>
          <a:p>
            <a:pPr marL="789940" lvl="1" indent="-285750">
              <a:buFont typeface="Arial" panose="020B0604020202020204" pitchFamily="34" charset="0"/>
              <a:buChar char="•"/>
            </a:pPr>
            <a:r>
              <a:rPr lang="en-GB" sz="2400" dirty="0">
                <a:solidFill>
                  <a:schemeClr val="tx2"/>
                </a:solidFill>
                <a:sym typeface="+mn-ea"/>
              </a:rPr>
              <a:t>Scenario 3: Delivery Of Drugs At An Address</a:t>
            </a:r>
          </a:p>
          <a:p>
            <a:pPr marL="789940" lvl="1" indent="-285750">
              <a:buFont typeface="Arial" panose="020B0604020202020204" pitchFamily="34" charset="0"/>
              <a:buChar char="•"/>
            </a:pPr>
            <a:r>
              <a:rPr lang="en-GB" sz="2400" dirty="0">
                <a:solidFill>
                  <a:schemeClr val="tx2"/>
                </a:solidFill>
                <a:sym typeface="+mn-ea"/>
              </a:rPr>
              <a:t>Scenario 4: Counterfeit/falsified medicine, drugs and NPS</a:t>
            </a:r>
          </a:p>
          <a:p>
            <a:pPr marL="789940" lvl="1" indent="-285750" algn="l">
              <a:buFont typeface="Arial" panose="020B0604020202020204" pitchFamily="34" charset="0"/>
              <a:buChar char="•"/>
            </a:pPr>
            <a:r>
              <a:rPr lang="en-GB" sz="2400" dirty="0">
                <a:solidFill>
                  <a:schemeClr val="tx2"/>
                </a:solidFill>
                <a:sym typeface="+mn-ea"/>
              </a:rPr>
              <a:t>Scenario 5: Counterfeit/falsified medicine, drugs and NPS</a:t>
            </a:r>
          </a:p>
          <a:p>
            <a:pPr marL="789940" lvl="1" indent="-285750" algn="l">
              <a:buFont typeface="Arial" panose="020B0604020202020204" pitchFamily="34" charset="0"/>
              <a:buChar char="•"/>
            </a:pPr>
            <a:r>
              <a:rPr lang="en-GB" sz="2400" dirty="0">
                <a:solidFill>
                  <a:schemeClr val="tx2"/>
                </a:solidFill>
                <a:sym typeface="+mn-ea"/>
              </a:rPr>
              <a:t>Scenario 6: Buy substances in order to make drugs</a:t>
            </a:r>
            <a:endParaRPr lang="en-GB" sz="2400" dirty="0">
              <a:solidFill>
                <a:schemeClr val="tx2"/>
              </a:solidFill>
            </a:endParaRPr>
          </a:p>
          <a:p>
            <a:pPr marL="789940" lvl="1" indent="-285750" algn="l">
              <a:buFont typeface="Arial" panose="020B0604020202020204" pitchFamily="34" charset="0"/>
              <a:buChar char="•"/>
            </a:pPr>
            <a:r>
              <a:rPr lang="en-GB" sz="2400" dirty="0">
                <a:solidFill>
                  <a:schemeClr val="tx2"/>
                </a:solidFill>
                <a:sym typeface="+mn-ea"/>
              </a:rPr>
              <a:t>Scenario 7: Europe’s migrant crisis in 201</a:t>
            </a:r>
            <a:r>
              <a:rPr lang="en-US" altLang="en-GB" sz="2400" dirty="0">
                <a:solidFill>
                  <a:schemeClr val="tx2"/>
                </a:solidFill>
                <a:sym typeface="+mn-ea"/>
              </a:rPr>
              <a:t>5</a:t>
            </a:r>
          </a:p>
        </p:txBody>
      </p:sp>
      <p:sp>
        <p:nvSpPr>
          <p:cNvPr id="3" name="Segnaposto numero diapositiva 2"/>
          <p:cNvSpPr>
            <a:spLocks noGrp="1"/>
          </p:cNvSpPr>
          <p:nvPr>
            <p:ph type="sldNum" sz="quarter" idx="12"/>
          </p:nvPr>
        </p:nvSpPr>
        <p:spPr/>
        <p:txBody>
          <a:bodyPr/>
          <a:lstStyle/>
          <a:p>
            <a:fld id="{1ECA7B76-5FFE-B84B-8D18-C32D522DFC7F}" type="slidenum">
              <a:rPr lang="it-IT" smtClean="0"/>
              <a:t>2</a:t>
            </a:fld>
            <a:endParaRPr lang="it-IT" dirty="0"/>
          </a:p>
        </p:txBody>
      </p:sp>
      <p:sp>
        <p:nvSpPr>
          <p:cNvPr id="4" name="Segnaposto testo 3"/>
          <p:cNvSpPr>
            <a:spLocks noGrp="1"/>
          </p:cNvSpPr>
          <p:nvPr>
            <p:ph type="body" sz="quarter" idx="13"/>
          </p:nvPr>
        </p:nvSpPr>
        <p:spPr/>
        <p:txBody>
          <a:bodyPr>
            <a:normAutofit/>
          </a:bodyPr>
          <a:lstStyle/>
          <a:p>
            <a:r>
              <a:rPr lang="it-IT" dirty="0"/>
              <a:t>Table of contents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5440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(c)</a:t>
            </a:r>
            <a:r>
              <a:rPr lang="en-US" sz="2200" dirty="0">
                <a:solidFill>
                  <a:schemeClr val="tx2"/>
                </a:solidFill>
                <a:latin typeface="Pangram" pitchFamily="2" charset="77"/>
                <a:ea typeface="+mn-ea"/>
                <a:cs typeface="+mn-cs"/>
              </a:rPr>
              <a:t>:</a:t>
            </a:r>
          </a:p>
          <a:p>
            <a:pPr marL="285750" lvl="1" indent="-285750" algn="l">
              <a:lnSpc>
                <a:spcPct val="100000"/>
              </a:lnSpc>
              <a:spcBef>
                <a:spcPts val="1700"/>
              </a:spcBef>
              <a:buFont typeface="Arial" panose="020B0604020202020204" pitchFamily="34" charset="0"/>
              <a:buChar char="•"/>
            </a:pPr>
            <a:r>
              <a:rPr lang="en-US" sz="2200" b="1" dirty="0">
                <a:solidFill>
                  <a:schemeClr val="tx2"/>
                </a:solidFill>
                <a:latin typeface="Pangram" pitchFamily="2" charset="77"/>
                <a:ea typeface="+mn-ea"/>
                <a:cs typeface="+mn-cs"/>
              </a:rPr>
              <a:t>Input: </a:t>
            </a:r>
            <a:r>
              <a:rPr lang="en-US" sz="2400" b="1" dirty="0">
                <a:solidFill>
                  <a:srgbClr val="0070C0"/>
                </a:solidFill>
                <a:latin typeface="Pangram" pitchFamily="2" charset="77"/>
                <a:ea typeface="+mn-ea"/>
                <a:cs typeface="+mn-cs"/>
              </a:rPr>
              <a:t>A picture</a:t>
            </a:r>
            <a:r>
              <a:rPr lang="en-US" sz="2200" dirty="0">
                <a:solidFill>
                  <a:schemeClr val="tx2"/>
                </a:solidFill>
                <a:latin typeface="Pangram" pitchFamily="2" charset="77"/>
                <a:ea typeface="+mn-ea"/>
                <a:cs typeface="+mn-cs"/>
              </a:rPr>
              <a:t> to find possible connections/similar pictures on the web -&gt; Input should be in a standard format (jpg, gif, png, pdf …)</a:t>
            </a:r>
          </a:p>
          <a:p>
            <a:pPr marL="285750" lvl="1" indent="-285750" algn="l">
              <a:lnSpc>
                <a:spcPct val="100000"/>
              </a:lnSpc>
              <a:spcBef>
                <a:spcPts val="1700"/>
              </a:spcBef>
              <a:buFont typeface="Arial" panose="020B0604020202020204" pitchFamily="34" charset="0"/>
              <a:buChar char="•"/>
            </a:pPr>
            <a:r>
              <a:rPr lang="en-US" sz="2200" b="1" dirty="0">
                <a:solidFill>
                  <a:schemeClr val="tx2"/>
                </a:solidFill>
                <a:latin typeface="Pangram" pitchFamily="2" charset="77"/>
                <a:ea typeface="+mn-ea"/>
                <a:cs typeface="+mn-cs"/>
              </a:rPr>
              <a:t>Output: </a:t>
            </a:r>
            <a:endParaRPr lang="en-US" sz="2200" dirty="0">
              <a:solidFill>
                <a:schemeClr val="tx2"/>
              </a:solidFill>
              <a:latin typeface="Pangram" pitchFamily="2" charset="77"/>
              <a:ea typeface="+mn-ea"/>
              <a:cs typeface="+mn-cs"/>
            </a:endParaRPr>
          </a:p>
          <a:p>
            <a:pPr marL="742950" lvl="3" indent="-285750" algn="l">
              <a:lnSpc>
                <a:spcPct val="100000"/>
              </a:lnSpc>
              <a:spcBef>
                <a:spcPts val="1700"/>
              </a:spcBef>
              <a:buFont typeface="Arial" panose="020B0604020202020204" pitchFamily="34" charset="0"/>
              <a:buChar char="•"/>
            </a:pPr>
            <a:r>
              <a:rPr lang="en-US" sz="1980" dirty="0">
                <a:solidFill>
                  <a:schemeClr val="tx2"/>
                </a:solidFill>
                <a:latin typeface="Pangram" pitchFamily="2" charset="77"/>
                <a:ea typeface="+mn-ea"/>
                <a:cs typeface="+mn-cs"/>
              </a:rPr>
              <a:t>A list of </a:t>
            </a:r>
            <a:r>
              <a:rPr lang="en-US" sz="2400" b="1" dirty="0">
                <a:solidFill>
                  <a:srgbClr val="0070C0"/>
                </a:solidFill>
                <a:latin typeface="Pangram" pitchFamily="2" charset="77"/>
                <a:ea typeface="+mn-ea"/>
                <a:cs typeface="+mn-cs"/>
              </a:rPr>
              <a:t>identical/similar pictures</a:t>
            </a:r>
            <a:r>
              <a:rPr lang="en-US" sz="1980" dirty="0">
                <a:solidFill>
                  <a:schemeClr val="tx2"/>
                </a:solidFill>
                <a:latin typeface="Pangram" pitchFamily="2" charset="77"/>
                <a:ea typeface="+mn-ea"/>
                <a:cs typeface="+mn-cs"/>
              </a:rPr>
              <a:t>, connections with other pictures or parts of a picture and their metadata</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20</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5440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(d)</a:t>
            </a:r>
            <a:r>
              <a:rPr lang="en-US" sz="2200" dirty="0">
                <a:solidFill>
                  <a:schemeClr val="tx2"/>
                </a:solidFill>
                <a:latin typeface="Pangram" pitchFamily="2" charset="77"/>
                <a:ea typeface="+mn-ea"/>
                <a:cs typeface="+mn-cs"/>
              </a:rPr>
              <a:t>:</a:t>
            </a:r>
            <a:endParaRPr lang="en-US" sz="1980" dirty="0">
              <a:solidFill>
                <a:schemeClr val="tx2"/>
              </a:solidFill>
              <a:latin typeface="Pangram" pitchFamily="2" charset="77"/>
              <a:ea typeface="+mn-ea"/>
              <a:cs typeface="+mn-cs"/>
            </a:endParaRPr>
          </a:p>
          <a:p>
            <a:pPr marL="285750" lvl="1" indent="-285750" algn="l">
              <a:lnSpc>
                <a:spcPct val="100000"/>
              </a:lnSpc>
              <a:spcBef>
                <a:spcPts val="1700"/>
              </a:spcBef>
              <a:buFont typeface="Arial" panose="020B0604020202020204" pitchFamily="34" charset="0"/>
              <a:buChar char="•"/>
            </a:pPr>
            <a:r>
              <a:rPr lang="en-US" sz="1980" b="1" dirty="0">
                <a:solidFill>
                  <a:schemeClr val="tx2"/>
                </a:solidFill>
                <a:sym typeface="+mn-ea"/>
              </a:rPr>
              <a:t>Input: </a:t>
            </a:r>
            <a:r>
              <a:rPr lang="en-US" sz="2400" b="1" dirty="0">
                <a:solidFill>
                  <a:srgbClr val="0070C0"/>
                </a:solidFill>
                <a:sym typeface="+mn-ea"/>
              </a:rPr>
              <a:t>A picture of a cryptocurrency wallet</a:t>
            </a:r>
            <a:r>
              <a:rPr lang="en-US" sz="1980" dirty="0">
                <a:solidFill>
                  <a:schemeClr val="tx2"/>
                </a:solidFill>
                <a:sym typeface="+mn-ea"/>
              </a:rPr>
              <a:t> (in this case an Ethereum address) to follow-the-money trail -&gt; the picture should be in a standard format (jpg, gif, png, pdf …), or the officer should simply input the wallet address through text in the system</a:t>
            </a:r>
          </a:p>
          <a:p>
            <a:pPr marL="285750" lvl="1" indent="-285750" algn="l">
              <a:lnSpc>
                <a:spcPct val="100000"/>
              </a:lnSpc>
              <a:spcBef>
                <a:spcPts val="1700"/>
              </a:spcBef>
              <a:buFont typeface="Arial" panose="020B0604020202020204" pitchFamily="34" charset="0"/>
              <a:buChar char="•"/>
            </a:pPr>
            <a:r>
              <a:rPr lang="en-US" sz="1980" b="1" dirty="0">
                <a:solidFill>
                  <a:schemeClr val="tx2"/>
                </a:solidFill>
                <a:sym typeface="+mn-ea"/>
              </a:rPr>
              <a:t>Output: </a:t>
            </a:r>
            <a:endParaRPr lang="en-US" sz="1980" dirty="0">
              <a:solidFill>
                <a:schemeClr val="tx2"/>
              </a:solidFill>
              <a:latin typeface="Pangram" pitchFamily="2" charset="77"/>
              <a:ea typeface="+mn-ea"/>
              <a:cs typeface="+mn-cs"/>
            </a:endParaRPr>
          </a:p>
          <a:p>
            <a:pPr marL="742950" lvl="3" indent="-285750" algn="l">
              <a:lnSpc>
                <a:spcPct val="100000"/>
              </a:lnSpc>
              <a:spcBef>
                <a:spcPts val="1700"/>
              </a:spcBef>
              <a:buFont typeface="Arial" panose="020B0604020202020204" pitchFamily="34" charset="0"/>
              <a:buChar char="•"/>
            </a:pPr>
            <a:r>
              <a:rPr lang="en-US" sz="1980" dirty="0">
                <a:solidFill>
                  <a:schemeClr val="tx2"/>
                </a:solidFill>
                <a:sym typeface="+mn-ea"/>
              </a:rPr>
              <a:t>A </a:t>
            </a:r>
            <a:r>
              <a:rPr lang="en-US" sz="2400" b="1" dirty="0">
                <a:solidFill>
                  <a:srgbClr val="0070C0"/>
                </a:solidFill>
                <a:sym typeface="+mn-ea"/>
              </a:rPr>
              <a:t>list of transactions</a:t>
            </a:r>
            <a:r>
              <a:rPr lang="en-US" sz="1980" dirty="0">
                <a:solidFill>
                  <a:schemeClr val="tx2"/>
                </a:solidFill>
                <a:sym typeface="+mn-ea"/>
              </a:rPr>
              <a:t> to and from the wallet and their amounts, and if possible additional information about the receivers and senders of the transactions</a:t>
            </a:r>
          </a:p>
          <a:p>
            <a:pPr marL="742950" lvl="3" indent="-285750" algn="l">
              <a:lnSpc>
                <a:spcPct val="100000"/>
              </a:lnSpc>
              <a:spcBef>
                <a:spcPts val="1700"/>
              </a:spcBef>
              <a:buFont typeface="Arial" panose="020B0604020202020204" pitchFamily="34" charset="0"/>
              <a:buChar char="•"/>
            </a:pPr>
            <a:endParaRPr lang="en-US" sz="1980" dirty="0">
              <a:solidFill>
                <a:schemeClr val="tx2"/>
              </a:solidFill>
              <a:latin typeface="Pangram" pitchFamily="2" charset="77"/>
              <a:ea typeface="+mn-ea"/>
              <a:cs typeface="+mn-cs"/>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21</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5440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(e)</a:t>
            </a:r>
            <a:r>
              <a:rPr lang="en-US" sz="2200" dirty="0">
                <a:solidFill>
                  <a:schemeClr val="tx2"/>
                </a:solidFill>
                <a:latin typeface="Pangram" pitchFamily="2" charset="77"/>
                <a:ea typeface="+mn-ea"/>
                <a:cs typeface="+mn-cs"/>
              </a:rPr>
              <a:t>:</a:t>
            </a:r>
            <a:endParaRPr lang="en-US" sz="1980" dirty="0">
              <a:solidFill>
                <a:schemeClr val="tx2"/>
              </a:solidFill>
              <a:latin typeface="Pangram" pitchFamily="2" charset="77"/>
              <a:ea typeface="+mn-ea"/>
              <a:cs typeface="+mn-cs"/>
            </a:endParaRPr>
          </a:p>
          <a:p>
            <a:pPr marL="285750" lvl="1" indent="-285750" algn="l">
              <a:lnSpc>
                <a:spcPct val="100000"/>
              </a:lnSpc>
              <a:spcBef>
                <a:spcPts val="1700"/>
              </a:spcBef>
              <a:buFont typeface="Arial" panose="020B0604020202020204" pitchFamily="34" charset="0"/>
              <a:buChar char="•"/>
            </a:pPr>
            <a:r>
              <a:rPr lang="en-US" sz="1980" b="1" dirty="0">
                <a:solidFill>
                  <a:schemeClr val="tx2"/>
                </a:solidFill>
                <a:sym typeface="+mn-ea"/>
              </a:rPr>
              <a:t>Input: </a:t>
            </a:r>
            <a:r>
              <a:rPr lang="en-US" sz="1980" dirty="0">
                <a:solidFill>
                  <a:schemeClr val="tx2"/>
                </a:solidFill>
                <a:sym typeface="+mn-ea"/>
              </a:rPr>
              <a:t>License plate/</a:t>
            </a:r>
            <a:r>
              <a:rPr lang="en-US" sz="2400" b="1" dirty="0">
                <a:solidFill>
                  <a:srgbClr val="0070C0"/>
                </a:solidFill>
                <a:sym typeface="+mn-ea"/>
              </a:rPr>
              <a:t>name</a:t>
            </a:r>
            <a:r>
              <a:rPr lang="en-US" sz="1980" dirty="0">
                <a:solidFill>
                  <a:schemeClr val="tx2"/>
                </a:solidFill>
                <a:sym typeface="+mn-ea"/>
              </a:rPr>
              <a:t>/address/serial number … -&gt; as </a:t>
            </a:r>
            <a:r>
              <a:rPr lang="en-US" sz="2400" b="1" dirty="0">
                <a:solidFill>
                  <a:srgbClr val="0070C0"/>
                </a:solidFill>
                <a:sym typeface="+mn-ea"/>
              </a:rPr>
              <a:t>text</a:t>
            </a:r>
            <a:endParaRPr lang="en-US" sz="1980" dirty="0">
              <a:solidFill>
                <a:schemeClr val="tx2"/>
              </a:solidFill>
              <a:sym typeface="+mn-ea"/>
            </a:endParaRPr>
          </a:p>
          <a:p>
            <a:pPr marL="285750" lvl="1" indent="-285750" algn="l">
              <a:lnSpc>
                <a:spcPct val="100000"/>
              </a:lnSpc>
              <a:spcBef>
                <a:spcPts val="1700"/>
              </a:spcBef>
              <a:buFont typeface="Arial" panose="020B0604020202020204" pitchFamily="34" charset="0"/>
              <a:buChar char="•"/>
            </a:pPr>
            <a:r>
              <a:rPr lang="en-US" sz="1980" b="1" dirty="0">
                <a:solidFill>
                  <a:schemeClr val="tx2"/>
                </a:solidFill>
                <a:sym typeface="+mn-ea"/>
              </a:rPr>
              <a:t>Output: </a:t>
            </a:r>
            <a:endParaRPr lang="en-US" sz="1980" dirty="0">
              <a:solidFill>
                <a:schemeClr val="tx2"/>
              </a:solidFill>
              <a:latin typeface="Pangram" pitchFamily="2" charset="77"/>
              <a:ea typeface="+mn-ea"/>
              <a:cs typeface="+mn-cs"/>
            </a:endParaRPr>
          </a:p>
          <a:p>
            <a:pPr marL="742950" lvl="3" indent="-285750" algn="l">
              <a:lnSpc>
                <a:spcPct val="100000"/>
              </a:lnSpc>
              <a:spcBef>
                <a:spcPts val="1700"/>
              </a:spcBef>
              <a:buFont typeface="Arial" panose="020B0604020202020204" pitchFamily="34" charset="0"/>
              <a:buChar char="•"/>
            </a:pPr>
            <a:r>
              <a:rPr lang="en-US" sz="1980" dirty="0">
                <a:solidFill>
                  <a:schemeClr val="tx2"/>
                </a:solidFill>
                <a:sym typeface="+mn-ea"/>
              </a:rPr>
              <a:t>Overview of all </a:t>
            </a:r>
            <a:r>
              <a:rPr lang="en-US" sz="2400" b="1" dirty="0">
                <a:solidFill>
                  <a:srgbClr val="0070C0"/>
                </a:solidFill>
                <a:sym typeface="+mn-ea"/>
              </a:rPr>
              <a:t>related information</a:t>
            </a:r>
            <a:r>
              <a:rPr lang="en-US" sz="1980" dirty="0">
                <a:solidFill>
                  <a:schemeClr val="tx2"/>
                </a:solidFill>
                <a:sym typeface="+mn-ea"/>
              </a:rPr>
              <a:t> found on the web</a:t>
            </a:r>
          </a:p>
          <a:p>
            <a:pPr marL="285750" lvl="2" indent="-285750" algn="l">
              <a:lnSpc>
                <a:spcPct val="100000"/>
              </a:lnSpc>
              <a:spcBef>
                <a:spcPts val="1700"/>
              </a:spcBef>
              <a:buFont typeface="Arial" panose="020B0604020202020204" pitchFamily="34" charset="0"/>
              <a:buChar char="•"/>
            </a:pPr>
            <a:r>
              <a:rPr lang="en-US" sz="2195" dirty="0">
                <a:solidFill>
                  <a:schemeClr val="tx2"/>
                </a:solidFill>
                <a:sym typeface="+mn-ea"/>
              </a:rPr>
              <a:t>General note: The officer should be able to choose for himself what kind of search should be performed: a wide search (no limitations), or specify one or more platforms like Facebook/Twitter/Instagram/Youtube …</a:t>
            </a:r>
            <a:endParaRPr lang="en-US" sz="1980" dirty="0">
              <a:solidFill>
                <a:schemeClr val="tx2"/>
              </a:solidFill>
              <a:latin typeface="Pangram" pitchFamily="2" charset="77"/>
              <a:ea typeface="+mn-ea"/>
              <a:cs typeface="+mn-cs"/>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22</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914400" lvl="1" indent="-457200">
              <a:buFont typeface="+mj-lt"/>
              <a:buAutoNum type="arabicPeriod"/>
            </a:pPr>
            <a:r>
              <a:rPr lang="en-US" altLang="en-US" sz="2205" b="1" dirty="0">
                <a:solidFill>
                  <a:schemeClr val="accent2"/>
                </a:solidFill>
                <a:latin typeface="Pangram" pitchFamily="2" charset="77"/>
                <a:ea typeface="+mn-ea"/>
                <a:cs typeface="+mn-cs"/>
              </a:rPr>
              <a:t>Provide the data when there are available (31/10) </a:t>
            </a:r>
            <a:endParaRPr lang="en-US" sz="415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pPr marL="961390" lvl="1" indent="-457200" algn="l">
              <a:buFont typeface="Arial" panose="020B0604020202020204" pitchFamily="34" charset="0"/>
            </a:pPr>
            <a:r>
              <a:rPr lang="en-US" altLang="en-US" sz="2645" b="1" dirty="0">
                <a:solidFill>
                  <a:srgbClr val="00B050"/>
                </a:solidFill>
                <a:latin typeface="Pangram" pitchFamily="2" charset="77"/>
                <a:ea typeface="+mn-ea"/>
                <a:cs typeface="+mn-cs"/>
              </a:rPr>
              <a:t>No action points</a:t>
            </a:r>
            <a:endParaRPr lang="en-US" altLang="en-US" sz="2645" b="1" dirty="0">
              <a:solidFill>
                <a:srgbClr val="00B050"/>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23</a:t>
            </a:fld>
            <a:endParaRPr lang="it-IT" dirty="0"/>
          </a:p>
        </p:txBody>
      </p:sp>
      <p:sp>
        <p:nvSpPr>
          <p:cNvPr id="4" name="Θέση κειμένου 3"/>
          <p:cNvSpPr>
            <a:spLocks noGrp="1"/>
          </p:cNvSpPr>
          <p:nvPr>
            <p:ph type="body" sz="quarter" idx="13"/>
          </p:nvPr>
        </p:nvSpPr>
        <p:spPr/>
        <p:txBody>
          <a:bodyPr>
            <a:normAutofit fontScale="75000" lnSpcReduction="20000"/>
          </a:bodyPr>
          <a:lstStyle/>
          <a:p>
            <a:r>
              <a:rPr lang="en-US" dirty="0">
                <a:latin typeface="Calibri"/>
                <a:cs typeface="Calibri"/>
                <a:sym typeface="+mn-ea"/>
              </a:rPr>
              <a:t>Scenario 2: Drug Dealer </a:t>
            </a:r>
            <a:r>
              <a:rPr lang="en-US" altLang="en-US" dirty="0">
                <a:latin typeface="Calibri"/>
                <a:cs typeface="Calibri"/>
                <a:sym typeface="+mn-ea"/>
              </a:rPr>
              <a:t>(LPV)</a:t>
            </a:r>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3</a:t>
            </a:r>
            <a:r>
              <a:rPr lang="en-US" sz="4000" dirty="0">
                <a:solidFill>
                  <a:schemeClr val="bg1"/>
                </a:solidFill>
                <a:latin typeface="Calibri"/>
                <a:cs typeface="Calibri"/>
              </a:rPr>
              <a:t>: </a:t>
            </a:r>
            <a:r>
              <a:rPr lang="en-US" sz="4000" dirty="0">
                <a:solidFill>
                  <a:schemeClr val="bg1"/>
                </a:solidFill>
                <a:latin typeface="Calibri"/>
                <a:cs typeface="Calibri"/>
                <a:sym typeface="+mn-ea"/>
              </a:rPr>
              <a:t>Delivery Of Drugs At An Address</a:t>
            </a:r>
            <a:endParaRPr 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sz="4000" b="1" dirty="0">
                <a:solidFill>
                  <a:schemeClr val="bg1"/>
                </a:solidFill>
                <a:latin typeface="Calibri"/>
                <a:ea typeface="+mj-ea"/>
                <a:cs typeface="Calibri"/>
              </a:rPr>
              <a:t>LPV </a:t>
            </a:r>
            <a:r>
              <a:rPr lang="en-US" altLang="en-US" sz="4000" b="1" dirty="0">
                <a:solidFill>
                  <a:schemeClr val="bg1"/>
                </a:solidFill>
                <a:latin typeface="Calibri"/>
                <a:ea typeface="+mj-ea"/>
                <a:cs typeface="Calibri"/>
              </a:rPr>
              <a:t>- Belgium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24</a:t>
            </a:fld>
            <a:endParaRPr lang="it-IT"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a:bodyPr>
          <a:lstStyle/>
          <a:p>
            <a:r>
              <a:rPr lang="en-US" sz="2900" dirty="0">
                <a:solidFill>
                  <a:schemeClr val="tx2"/>
                </a:solidFill>
                <a:latin typeface="Pangram" pitchFamily="2" charset="77"/>
                <a:ea typeface="+mn-ea"/>
                <a:cs typeface="+mn-cs"/>
              </a:rPr>
              <a:t>Scenario description:</a:t>
            </a:r>
            <a:endParaRPr lang="en-US" sz="1600" dirty="0">
              <a:solidFill>
                <a:schemeClr val="tx2"/>
              </a:solidFill>
              <a:sym typeface="+mn-ea"/>
            </a:endParaRPr>
          </a:p>
          <a:p>
            <a:pPr marL="847090" lvl="1" indent="-342900">
              <a:lnSpc>
                <a:spcPct val="90000"/>
              </a:lnSpc>
              <a:buFont typeface="Arial" panose="020B0604020202020204" pitchFamily="34" charset="0"/>
              <a:buChar char="•"/>
            </a:pPr>
            <a:r>
              <a:rPr lang="en-US" sz="2400" b="1" dirty="0">
                <a:solidFill>
                  <a:srgbClr val="0070C0"/>
                </a:solidFill>
                <a:sym typeface="+mn-ea"/>
              </a:rPr>
              <a:t>Drugs delivered to address</a:t>
            </a:r>
            <a:endParaRPr lang="en-US" sz="2400" b="1" dirty="0">
              <a:solidFill>
                <a:srgbClr val="0070C0"/>
              </a:solidFill>
            </a:endParaRPr>
          </a:p>
          <a:p>
            <a:pPr marL="1247140" lvl="4" indent="-285750" algn="l">
              <a:lnSpc>
                <a:spcPct val="90000"/>
              </a:lnSpc>
              <a:buFont typeface="Arial" panose="020B0604020202020204" pitchFamily="34" charset="0"/>
              <a:buChar char="•"/>
            </a:pPr>
            <a:r>
              <a:rPr lang="en-US" sz="1600" dirty="0">
                <a:solidFill>
                  <a:schemeClr val="tx2"/>
                </a:solidFill>
                <a:sym typeface="+mn-ea"/>
              </a:rPr>
              <a:t>7 envelopes in 3 months</a:t>
            </a:r>
            <a:endParaRPr lang="en-US" sz="1600" dirty="0">
              <a:solidFill>
                <a:schemeClr val="tx2"/>
              </a:solidFill>
            </a:endParaRPr>
          </a:p>
          <a:p>
            <a:pPr marL="1247140" lvl="4" indent="-285750" algn="l">
              <a:lnSpc>
                <a:spcPct val="90000"/>
              </a:lnSpc>
              <a:buFont typeface="Arial" panose="020B0604020202020204" pitchFamily="34" charset="0"/>
              <a:buChar char="•"/>
            </a:pPr>
            <a:r>
              <a:rPr lang="en-US" sz="1600" dirty="0">
                <a:solidFill>
                  <a:schemeClr val="tx2"/>
                </a:solidFill>
                <a:sym typeface="+mn-ea"/>
              </a:rPr>
              <a:t>Using Belgian postal service</a:t>
            </a:r>
            <a:endParaRPr lang="en-US" sz="2400" b="1" dirty="0">
              <a:solidFill>
                <a:srgbClr val="0070C0"/>
              </a:solidFill>
            </a:endParaRPr>
          </a:p>
          <a:p>
            <a:pPr marL="847090" lvl="1" indent="-342900" algn="l">
              <a:lnSpc>
                <a:spcPct val="90000"/>
              </a:lnSpc>
              <a:buFont typeface="Arial" panose="020B0604020202020204" pitchFamily="34" charset="0"/>
              <a:buChar char="•"/>
            </a:pPr>
            <a:r>
              <a:rPr lang="en-US" sz="2400" b="1" dirty="0">
                <a:solidFill>
                  <a:srgbClr val="0070C0"/>
                </a:solidFill>
                <a:sym typeface="+mn-ea"/>
              </a:rPr>
              <a:t>PO Box address owner identified</a:t>
            </a:r>
            <a:endParaRPr lang="en-US" sz="2400" b="1" dirty="0">
              <a:solidFill>
                <a:srgbClr val="0070C0"/>
              </a:solidFill>
            </a:endParaRPr>
          </a:p>
          <a:p>
            <a:pPr marL="847090" lvl="1" indent="-342900" algn="l">
              <a:lnSpc>
                <a:spcPct val="90000"/>
              </a:lnSpc>
              <a:buFont typeface="Arial" panose="020B0604020202020204" pitchFamily="34" charset="0"/>
              <a:buChar char="•"/>
            </a:pPr>
            <a:r>
              <a:rPr lang="en-US" sz="2400" b="1" dirty="0">
                <a:solidFill>
                  <a:srgbClr val="0070C0"/>
                </a:solidFill>
                <a:sym typeface="+mn-ea"/>
              </a:rPr>
              <a:t>Admitted to buying narcotics on Dark Web using bitcoins</a:t>
            </a:r>
            <a:endParaRPr lang="en-US" sz="2400" b="1" dirty="0">
              <a:solidFill>
                <a:srgbClr val="0070C0"/>
              </a:solidFill>
            </a:endParaRPr>
          </a:p>
          <a:p>
            <a:pPr marL="847090" lvl="1" indent="-342900" algn="l">
              <a:lnSpc>
                <a:spcPct val="90000"/>
              </a:lnSpc>
              <a:buFont typeface="Arial" panose="020B0604020202020204" pitchFamily="34" charset="0"/>
              <a:buChar char="•"/>
            </a:pPr>
            <a:r>
              <a:rPr lang="en-US" sz="2400" b="1" dirty="0">
                <a:solidFill>
                  <a:srgbClr val="0070C0"/>
                </a:solidFill>
                <a:sym typeface="+mn-ea"/>
              </a:rPr>
              <a:t>No follow up investigations to trafficking</a:t>
            </a:r>
            <a:endParaRPr lang="en-US" sz="2400" b="1" dirty="0">
              <a:solidFill>
                <a:srgbClr val="0070C0"/>
              </a:solidFill>
            </a:endParaRPr>
          </a:p>
          <a:p>
            <a:pPr marL="1247140" lvl="4" indent="-285750" algn="l">
              <a:lnSpc>
                <a:spcPct val="90000"/>
              </a:lnSpc>
              <a:buFont typeface="Arial" panose="020B0604020202020204" pitchFamily="34" charset="0"/>
              <a:buChar char="•"/>
            </a:pPr>
            <a:r>
              <a:rPr lang="en-US" sz="1600" dirty="0">
                <a:solidFill>
                  <a:schemeClr val="tx2"/>
                </a:solidFill>
                <a:sym typeface="+mn-ea"/>
              </a:rPr>
              <a:t>Priorities and Capacity</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Delivery Of Drugs At An Address </a:t>
            </a:r>
            <a:r>
              <a:rPr lang="en-US" altLang="en-US" sz="2600" dirty="0">
                <a:latin typeface="Calibri"/>
                <a:cs typeface="Calibri"/>
                <a:sym typeface="+mn-ea"/>
              </a:rPr>
              <a:t>(LPV)</a:t>
            </a:r>
          </a:p>
        </p:txBody>
      </p:sp>
      <p:pic>
        <p:nvPicPr>
          <p:cNvPr id="7" name="Picture 6"/>
          <p:cNvPicPr>
            <a:picLocks noChangeAspect="1"/>
          </p:cNvPicPr>
          <p:nvPr/>
        </p:nvPicPr>
        <p:blipFill>
          <a:blip r:embed="rId2"/>
          <a:stretch>
            <a:fillRect/>
          </a:stretch>
        </p:blipFill>
        <p:spPr>
          <a:xfrm>
            <a:off x="6385560" y="2995295"/>
            <a:ext cx="3749040" cy="239966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endParaRPr lang="en-US" sz="2400" b="1" u="sng" dirty="0">
              <a:solidFill>
                <a:srgbClr val="7030A0"/>
              </a:solidFill>
            </a:endParaRPr>
          </a:p>
          <a:p>
            <a:pPr marL="789940" lvl="1" indent="-285750">
              <a:buFont typeface="Arial" panose="020B0604020202020204" pitchFamily="34" charset="0"/>
              <a:buChar char="•"/>
            </a:pPr>
            <a:r>
              <a:rPr lang="en-US" sz="2400" b="1" dirty="0">
                <a:solidFill>
                  <a:srgbClr val="0070C0"/>
                </a:solidFill>
                <a:sym typeface="+mn-ea"/>
              </a:rPr>
              <a:t>Information gathering &amp; Observation</a:t>
            </a:r>
            <a:endParaRPr lang="en-US" sz="2400" dirty="0"/>
          </a:p>
          <a:p>
            <a:pPr marL="1247140" lvl="4" indent="-285750" algn="l">
              <a:buFont typeface="Arial" panose="020B0604020202020204" pitchFamily="34" charset="0"/>
              <a:buChar char="•"/>
            </a:pPr>
            <a:r>
              <a:rPr lang="en-US" sz="1600" dirty="0">
                <a:solidFill>
                  <a:schemeClr val="tx2"/>
                </a:solidFill>
                <a:sym typeface="+mn-ea"/>
              </a:rPr>
              <a:t>Police databases (formal)</a:t>
            </a:r>
            <a:endParaRPr lang="en-US" sz="1600" dirty="0">
              <a:solidFill>
                <a:schemeClr val="tx2"/>
              </a:solidFill>
            </a:endParaRPr>
          </a:p>
          <a:p>
            <a:pPr marL="1247140" lvl="4" indent="-285750" algn="l">
              <a:buFont typeface="Arial" panose="020B0604020202020204" pitchFamily="34" charset="0"/>
              <a:buChar char="•"/>
            </a:pPr>
            <a:r>
              <a:rPr lang="en-US" sz="1600" dirty="0">
                <a:solidFill>
                  <a:schemeClr val="tx2"/>
                </a:solidFill>
                <a:sym typeface="+mn-ea"/>
              </a:rPr>
              <a:t>Investigator can choose to invest in online research (informal)</a:t>
            </a:r>
            <a:endParaRPr lang="en-US" sz="2400" dirty="0"/>
          </a:p>
          <a:p>
            <a:pPr marL="847090" lvl="1" indent="-342900">
              <a:buFont typeface="Arial" panose="020B0604020202020204" pitchFamily="34" charset="0"/>
              <a:buChar char="•"/>
            </a:pPr>
            <a:r>
              <a:rPr lang="en-US" sz="2400" b="1" dirty="0">
                <a:solidFill>
                  <a:srgbClr val="0070C0"/>
                </a:solidFill>
                <a:sym typeface="+mn-ea"/>
              </a:rPr>
              <a:t>Wider knowledge of cryptocurrencies could have lead to further research</a:t>
            </a:r>
            <a:endParaRPr lang="en-US" sz="2400" dirty="0"/>
          </a:p>
          <a:p>
            <a:pPr marL="1247140" lvl="4" indent="-285750" algn="l">
              <a:buFont typeface="Arial" panose="020B0604020202020204" pitchFamily="34" charset="0"/>
              <a:buChar char="•"/>
            </a:pPr>
            <a:r>
              <a:rPr lang="en-US" sz="1600" dirty="0">
                <a:solidFill>
                  <a:schemeClr val="tx2"/>
                </a:solidFill>
                <a:sym typeface="+mn-ea"/>
              </a:rPr>
              <a:t>Possible Federal case</a:t>
            </a:r>
            <a:endParaRPr lang="en-US" sz="160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Delivery Of Drugs At An Address </a:t>
            </a:r>
            <a:r>
              <a:rPr lang="en-US" altLang="en-US" sz="2600" dirty="0">
                <a:latin typeface="Calibri"/>
                <a:cs typeface="Calibri"/>
                <a:sym typeface="+mn-ea"/>
              </a:rPr>
              <a:t>(LPV)</a:t>
            </a:r>
          </a:p>
        </p:txBody>
      </p:sp>
      <p:pic>
        <p:nvPicPr>
          <p:cNvPr id="6" name="Picture 5"/>
          <p:cNvPicPr>
            <a:picLocks noChangeAspect="1"/>
          </p:cNvPicPr>
          <p:nvPr/>
        </p:nvPicPr>
        <p:blipFill>
          <a:blip r:embed="rId2"/>
          <a:stretch>
            <a:fillRect/>
          </a:stretch>
        </p:blipFill>
        <p:spPr>
          <a:xfrm>
            <a:off x="6109970" y="3190240"/>
            <a:ext cx="4025900" cy="279590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488170" cy="3418205"/>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1600" dirty="0">
                <a:solidFill>
                  <a:schemeClr val="tx2"/>
                </a:solidFill>
                <a:sym typeface="+mn-ea"/>
              </a:rPr>
              <a:t>Type of data : Persons, adresses</a:t>
            </a:r>
            <a:endParaRPr lang="en-US" b="1" dirty="0">
              <a:solidFill>
                <a:srgbClr val="0070C0"/>
              </a:solidFill>
            </a:endParaRPr>
          </a:p>
          <a:p>
            <a:pPr marL="1247140" lvl="4" indent="-285750" algn="l">
              <a:buFont typeface="Arial" panose="020B0604020202020204" pitchFamily="34" charset="0"/>
              <a:buChar char="•"/>
            </a:pPr>
            <a:r>
              <a:rPr lang="en-US" sz="1600" dirty="0">
                <a:solidFill>
                  <a:schemeClr val="tx2"/>
                </a:solidFill>
              </a:rPr>
              <a:t>Bitcoin address can be collected from any online/offline wallet (Exodus, Jaxx, Ledger Nano ...) or online from Coinbase.com/LiteBit.eu/Bitcoin.org ...</a:t>
            </a:r>
          </a:p>
          <a:p>
            <a:pPr marL="1247140" lvl="4" indent="-285750" algn="l">
              <a:buFont typeface="Arial" panose="020B0604020202020204" pitchFamily="34" charset="0"/>
              <a:buChar char="•"/>
            </a:pPr>
            <a:r>
              <a:rPr lang="en-US" sz="1600" dirty="0">
                <a:solidFill>
                  <a:schemeClr val="tx2"/>
                </a:solidFill>
              </a:rPr>
              <a:t>Bitcoin transactions can be collected from https://www.blockchain.com/explorer (a bitcoin address is needed)</a:t>
            </a:r>
          </a:p>
          <a:p>
            <a:pPr marL="1247140" lvl="4" indent="-285750" algn="l">
              <a:buFont typeface="Arial" panose="020B0604020202020204" pitchFamily="34" charset="0"/>
              <a:buChar char="•"/>
            </a:pPr>
            <a:r>
              <a:rPr lang="en-US" sz="1600" dirty="0">
                <a:solidFill>
                  <a:schemeClr val="tx2"/>
                </a:solidFill>
              </a:rPr>
              <a:t>use fake addresses as receivers, </a:t>
            </a:r>
          </a:p>
          <a:p>
            <a:pPr marL="1247140" lvl="4" indent="-285750" algn="l">
              <a:buFont typeface="Arial" panose="020B0604020202020204" pitchFamily="34" charset="0"/>
              <a:buChar char="•"/>
            </a:pPr>
            <a:r>
              <a:rPr lang="en-US" sz="1600" dirty="0">
                <a:solidFill>
                  <a:schemeClr val="tx2"/>
                </a:solidFill>
              </a:rPr>
              <a:t>Generate fake Bitcoin transaction</a:t>
            </a:r>
          </a:p>
          <a:p>
            <a:pPr marL="1247140" lvl="4" indent="-285750" algn="l">
              <a:buFont typeface="Arial" panose="020B0604020202020204" pitchFamily="34" charset="0"/>
              <a:buChar char="•"/>
            </a:pPr>
            <a:r>
              <a:rPr lang="en-US" sz="1600" dirty="0">
                <a:solidFill>
                  <a:schemeClr val="tx2"/>
                </a:solidFill>
              </a:rPr>
              <a:t>use known Dark Web market URL-addresses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27</a:t>
            </a:fld>
            <a:endParaRPr lang="it-IT" dirty="0"/>
          </a:p>
        </p:txBody>
      </p:sp>
      <p:sp>
        <p:nvSpPr>
          <p:cNvPr id="4" name="Θέση κειμένου 3"/>
          <p:cNvSpPr>
            <a:spLocks noGrp="1"/>
          </p:cNvSpPr>
          <p:nvPr>
            <p:ph type="body" sz="quarter" idx="13"/>
          </p:nvPr>
        </p:nvSpPr>
        <p:spPr/>
        <p:txBody>
          <a:bodyPr>
            <a:norm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Delivery Of Drugs At An Address </a:t>
            </a:r>
            <a:r>
              <a:rPr lang="en-US" altLang="en-US" sz="2600" dirty="0">
                <a:latin typeface="Calibri"/>
                <a:cs typeface="Calibri"/>
                <a:sym typeface="+mn-ea"/>
              </a:rPr>
              <a:t>(LPV)</a:t>
            </a:r>
            <a:endParaRPr lang="en-US" sz="2600" dirty="0"/>
          </a:p>
        </p:txBody>
      </p:sp>
      <p:pic>
        <p:nvPicPr>
          <p:cNvPr id="6" name="Picture 5"/>
          <p:cNvPicPr>
            <a:picLocks noChangeAspect="1"/>
          </p:cNvPicPr>
          <p:nvPr/>
        </p:nvPicPr>
        <p:blipFill>
          <a:blip r:embed="rId2"/>
          <a:srcRect t="44071"/>
          <a:stretch>
            <a:fillRect/>
          </a:stretch>
        </p:blipFill>
        <p:spPr>
          <a:xfrm>
            <a:off x="2007870" y="5495290"/>
            <a:ext cx="6943090" cy="13957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fontScale="90000" lnSpcReduction="10000"/>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(a)</a:t>
            </a:r>
            <a:r>
              <a:rPr lang="en-US" sz="2200" dirty="0">
                <a:solidFill>
                  <a:schemeClr val="tx2"/>
                </a:solidFill>
                <a:latin typeface="Pangram" pitchFamily="2" charset="77"/>
                <a:ea typeface="+mn-ea"/>
                <a:cs typeface="+mn-cs"/>
              </a:rPr>
              <a:t>:</a:t>
            </a:r>
          </a:p>
          <a:p>
            <a:pPr marL="285750" lvl="1" indent="-285750" algn="l">
              <a:lnSpc>
                <a:spcPct val="100000"/>
              </a:lnSpc>
              <a:spcBef>
                <a:spcPts val="1700"/>
              </a:spcBef>
              <a:buFont typeface="Arial" panose="020B0604020202020204" pitchFamily="34" charset="0"/>
              <a:buChar char="•"/>
            </a:pPr>
            <a:r>
              <a:rPr lang="en-US" sz="1800" b="1" dirty="0">
                <a:solidFill>
                  <a:schemeClr val="tx2"/>
                </a:solidFill>
                <a:latin typeface="Pangram" pitchFamily="2" charset="77"/>
                <a:ea typeface="+mn-ea"/>
                <a:cs typeface="+mn-cs"/>
              </a:rPr>
              <a:t>Input: </a:t>
            </a:r>
            <a:r>
              <a:rPr lang="en-US" sz="1800" dirty="0">
                <a:solidFill>
                  <a:schemeClr val="tx2"/>
                </a:solidFill>
                <a:latin typeface="Pangram" pitchFamily="2" charset="77"/>
                <a:ea typeface="+mn-ea"/>
                <a:cs typeface="+mn-cs"/>
              </a:rPr>
              <a:t>License plate/</a:t>
            </a:r>
            <a:r>
              <a:rPr lang="en-US" sz="2645" b="1" dirty="0">
                <a:solidFill>
                  <a:srgbClr val="0070C0"/>
                </a:solidFill>
                <a:latin typeface="Pangram" pitchFamily="2" charset="77"/>
                <a:ea typeface="+mn-ea"/>
                <a:cs typeface="+mn-cs"/>
              </a:rPr>
              <a:t>name</a:t>
            </a:r>
            <a:r>
              <a:rPr lang="en-US" sz="1800" dirty="0">
                <a:solidFill>
                  <a:schemeClr val="tx2"/>
                </a:solidFill>
                <a:latin typeface="Pangram" pitchFamily="2" charset="77"/>
                <a:ea typeface="+mn-ea"/>
                <a:cs typeface="+mn-cs"/>
              </a:rPr>
              <a:t>/address/serial number … -&gt; as text, in this case multiple addresses could be used (addresses on the envelopes)</a:t>
            </a:r>
          </a:p>
          <a:p>
            <a:pPr marL="285750" lvl="1" indent="-285750" algn="l">
              <a:lnSpc>
                <a:spcPct val="100000"/>
              </a:lnSpc>
              <a:spcBef>
                <a:spcPts val="1700"/>
              </a:spcBef>
              <a:buFont typeface="Arial" panose="020B0604020202020204" pitchFamily="34" charset="0"/>
              <a:buChar char="•"/>
            </a:pPr>
            <a:r>
              <a:rPr lang="en-US" sz="1800" b="1" dirty="0">
                <a:solidFill>
                  <a:schemeClr val="tx2"/>
                </a:solidFill>
                <a:latin typeface="Pangram" pitchFamily="2" charset="77"/>
                <a:ea typeface="+mn-ea"/>
                <a:cs typeface="+mn-cs"/>
              </a:rPr>
              <a:t>Output: </a:t>
            </a:r>
            <a:endParaRPr lang="en-US" sz="1800" dirty="0">
              <a:solidFill>
                <a:schemeClr val="tx2"/>
              </a:solidFill>
              <a:latin typeface="Pangram" pitchFamily="2" charset="77"/>
              <a:ea typeface="+mn-ea"/>
              <a:cs typeface="+mn-cs"/>
            </a:endParaRPr>
          </a:p>
          <a:p>
            <a:pPr marL="742950" lvl="3" indent="-285750" algn="l">
              <a:lnSpc>
                <a:spcPct val="100000"/>
              </a:lnSpc>
              <a:spcBef>
                <a:spcPts val="1700"/>
              </a:spcBef>
              <a:spcAft>
                <a:spcPts val="0"/>
              </a:spcAft>
              <a:buFont typeface="Arial" panose="020B0604020202020204" pitchFamily="34" charset="0"/>
              <a:buChar char="•"/>
            </a:pPr>
            <a:r>
              <a:rPr lang="en-US" sz="1800" dirty="0">
                <a:solidFill>
                  <a:schemeClr val="tx2"/>
                </a:solidFill>
                <a:latin typeface="Pangram" pitchFamily="2" charset="77"/>
                <a:ea typeface="+mn-ea"/>
                <a:cs typeface="+mn-cs"/>
              </a:rPr>
              <a:t>Overview of all </a:t>
            </a:r>
            <a:r>
              <a:rPr lang="en-US" sz="2645" b="1" dirty="0">
                <a:solidFill>
                  <a:srgbClr val="0070C0"/>
                </a:solidFill>
                <a:latin typeface="Pangram" pitchFamily="2" charset="77"/>
                <a:ea typeface="+mn-ea"/>
                <a:cs typeface="+mn-cs"/>
              </a:rPr>
              <a:t>related information</a:t>
            </a:r>
            <a:r>
              <a:rPr lang="en-US" sz="1800" dirty="0">
                <a:solidFill>
                  <a:schemeClr val="tx2"/>
                </a:solidFill>
                <a:latin typeface="Pangram" pitchFamily="2" charset="77"/>
                <a:ea typeface="+mn-ea"/>
                <a:cs typeface="+mn-cs"/>
              </a:rPr>
              <a:t> found on the web</a:t>
            </a:r>
          </a:p>
          <a:p>
            <a:pPr marL="0" lvl="2" algn="l">
              <a:lnSpc>
                <a:spcPct val="100000"/>
              </a:lnSpc>
              <a:spcBef>
                <a:spcPts val="1700"/>
              </a:spcBef>
              <a:spcAft>
                <a:spcPts val="0"/>
              </a:spcAft>
            </a:pPr>
            <a:r>
              <a:rPr lang="en-US" sz="1995" dirty="0">
                <a:solidFill>
                  <a:schemeClr val="tx2"/>
                </a:solidFill>
                <a:sym typeface="+mn-ea"/>
              </a:rPr>
              <a:t>Objective</a:t>
            </a:r>
            <a:r>
              <a:rPr lang="en-US" altLang="en-US" sz="1995" dirty="0">
                <a:solidFill>
                  <a:schemeClr val="tx2"/>
                </a:solidFill>
                <a:sym typeface="+mn-ea"/>
              </a:rPr>
              <a:t>s (b)</a:t>
            </a:r>
            <a:r>
              <a:rPr lang="en-US" sz="1995" dirty="0">
                <a:solidFill>
                  <a:schemeClr val="tx2"/>
                </a:solidFill>
                <a:sym typeface="+mn-ea"/>
              </a:rPr>
              <a:t>:</a:t>
            </a:r>
            <a:endParaRPr lang="en-US" sz="1995" dirty="0">
              <a:solidFill>
                <a:schemeClr val="tx2"/>
              </a:solidFill>
              <a:latin typeface="Pangram" pitchFamily="2" charset="77"/>
              <a:ea typeface="+mn-ea"/>
              <a:cs typeface="+mn-cs"/>
            </a:endParaRPr>
          </a:p>
          <a:p>
            <a:pPr marL="285750" lvl="1" indent="-285750" algn="l">
              <a:lnSpc>
                <a:spcPct val="100000"/>
              </a:lnSpc>
              <a:spcBef>
                <a:spcPts val="1700"/>
              </a:spcBef>
              <a:buFont typeface="Arial" panose="020B0604020202020204" pitchFamily="34" charset="0"/>
              <a:buChar char="•"/>
            </a:pPr>
            <a:r>
              <a:rPr lang="en-US" sz="1800" b="1" dirty="0">
                <a:solidFill>
                  <a:schemeClr val="tx2"/>
                </a:solidFill>
                <a:sym typeface="+mn-ea"/>
              </a:rPr>
              <a:t>Input: </a:t>
            </a:r>
            <a:r>
              <a:rPr lang="en-US" sz="2645" b="1" dirty="0">
                <a:solidFill>
                  <a:srgbClr val="0070C0"/>
                </a:solidFill>
                <a:sym typeface="+mn-ea"/>
              </a:rPr>
              <a:t>The address of a cryptocurrency wallet</a:t>
            </a:r>
            <a:r>
              <a:rPr lang="en-US" sz="1800" dirty="0">
                <a:solidFill>
                  <a:schemeClr val="tx2"/>
                </a:solidFill>
                <a:sym typeface="+mn-ea"/>
              </a:rPr>
              <a:t> (in this case a Bitcoin address) to follow-the-money trail,  as text</a:t>
            </a:r>
          </a:p>
          <a:p>
            <a:pPr marL="285750" lvl="1" indent="-285750" algn="l">
              <a:lnSpc>
                <a:spcPct val="100000"/>
              </a:lnSpc>
              <a:spcBef>
                <a:spcPts val="1700"/>
              </a:spcBef>
              <a:buFont typeface="Arial" panose="020B0604020202020204" pitchFamily="34" charset="0"/>
              <a:buChar char="•"/>
            </a:pPr>
            <a:r>
              <a:rPr lang="en-US" sz="1800" b="1" dirty="0">
                <a:solidFill>
                  <a:schemeClr val="tx2"/>
                </a:solidFill>
                <a:sym typeface="+mn-ea"/>
              </a:rPr>
              <a:t>Output: </a:t>
            </a:r>
            <a:endParaRPr lang="en-US" sz="1800" dirty="0">
              <a:solidFill>
                <a:schemeClr val="tx2"/>
              </a:solidFill>
              <a:latin typeface="Pangram" pitchFamily="2" charset="77"/>
              <a:ea typeface="+mn-ea"/>
              <a:cs typeface="+mn-cs"/>
            </a:endParaRPr>
          </a:p>
          <a:p>
            <a:pPr marL="742950" lvl="3" indent="-285750" algn="l">
              <a:lnSpc>
                <a:spcPct val="100000"/>
              </a:lnSpc>
              <a:spcBef>
                <a:spcPts val="1700"/>
              </a:spcBef>
              <a:spcAft>
                <a:spcPts val="0"/>
              </a:spcAft>
              <a:buFont typeface="Arial" panose="020B0604020202020204" pitchFamily="34" charset="0"/>
              <a:buChar char="•"/>
            </a:pPr>
            <a:r>
              <a:rPr lang="en-US" sz="2645" b="1" dirty="0">
                <a:solidFill>
                  <a:srgbClr val="0070C0"/>
                </a:solidFill>
                <a:sym typeface="+mn-ea"/>
              </a:rPr>
              <a:t>A list of transactions</a:t>
            </a:r>
            <a:r>
              <a:rPr lang="en-US" sz="1800" dirty="0">
                <a:solidFill>
                  <a:schemeClr val="tx2"/>
                </a:solidFill>
                <a:sym typeface="+mn-ea"/>
              </a:rPr>
              <a:t> to and from the wallet and their amounts, and if possible additional information about the receivers and senders of the transactions</a:t>
            </a:r>
            <a:endParaRPr lang="en-US" sz="1800" dirty="0">
              <a:solidFill>
                <a:schemeClr val="tx2"/>
              </a:solidFill>
              <a:latin typeface="Pangram" pitchFamily="2" charset="77"/>
              <a:ea typeface="+mn-ea"/>
              <a:cs typeface="+mn-cs"/>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28</a:t>
            </a:fld>
            <a:endParaRPr lang="it-IT" dirty="0"/>
          </a:p>
        </p:txBody>
      </p:sp>
      <p:sp>
        <p:nvSpPr>
          <p:cNvPr id="4" name="Θέση κειμένου 3"/>
          <p:cNvSpPr>
            <a:spLocks noGrp="1"/>
          </p:cNvSpPr>
          <p:nvPr>
            <p:ph type="body" sz="quarter" idx="13"/>
          </p:nvPr>
        </p:nvSpPr>
        <p:spPr/>
        <p:txBody>
          <a:bodyPr>
            <a:norm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Delivery Of Drugs At An Address </a:t>
            </a:r>
            <a:r>
              <a:rPr lang="en-US" altLang="en-US" sz="2600" dirty="0">
                <a:latin typeface="Calibri"/>
                <a:cs typeface="Calibri"/>
                <a:sym typeface="+mn-ea"/>
              </a:rPr>
              <a:t>(LPV)</a:t>
            </a:r>
            <a:endParaRPr lang="en-US" sz="26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452755" lvl="1">
              <a:buFont typeface="+mj-lt"/>
            </a:pPr>
            <a:r>
              <a:rPr lang="en-US" altLang="en-US" sz="2645" b="1" dirty="0">
                <a:solidFill>
                  <a:srgbClr val="00B050"/>
                </a:solidFill>
                <a:sym typeface="+mn-ea"/>
              </a:rPr>
              <a:t>No pending issues</a:t>
            </a:r>
            <a:endParaRPr lang="en-US" sz="415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pPr marL="961390" lvl="1" indent="-457200" algn="l">
              <a:buFont typeface="Arial" panose="020B0604020202020204" pitchFamily="34" charset="0"/>
            </a:pPr>
            <a:r>
              <a:rPr lang="en-US" altLang="en-US" sz="2645" b="1" dirty="0">
                <a:solidFill>
                  <a:srgbClr val="00B050"/>
                </a:solidFill>
                <a:latin typeface="Pangram" pitchFamily="2" charset="77"/>
                <a:ea typeface="+mn-ea"/>
                <a:cs typeface="+mn-cs"/>
              </a:rPr>
              <a:t>No action points</a:t>
            </a:r>
            <a:endParaRPr lang="en-US" altLang="en-US" sz="2645" b="1" dirty="0">
              <a:solidFill>
                <a:srgbClr val="00B050"/>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29</a:t>
            </a:fld>
            <a:endParaRPr lang="it-IT" dirty="0"/>
          </a:p>
        </p:txBody>
      </p:sp>
      <p:sp>
        <p:nvSpPr>
          <p:cNvPr id="4" name="Θέση κειμένου 3"/>
          <p:cNvSpPr>
            <a:spLocks noGrp="1"/>
          </p:cNvSpPr>
          <p:nvPr>
            <p:ph type="body" sz="quarter" idx="13"/>
          </p:nvPr>
        </p:nvSpPr>
        <p:spPr/>
        <p:txBody>
          <a:bodyPr>
            <a:norm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Delivery Of Drugs At An Address </a:t>
            </a:r>
            <a:r>
              <a:rPr lang="en-US" altLang="en-US" sz="2600" dirty="0">
                <a:latin typeface="Calibri"/>
                <a:cs typeface="Calibri"/>
                <a:sym typeface="+mn-ea"/>
              </a:rPr>
              <a:t>(LPV)</a:t>
            </a:r>
            <a:endParaRPr lang="en-US" sz="26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Autofit/>
          </a:bodyPr>
          <a:lstStyle/>
          <a:p>
            <a:pPr marL="285750" indent="-285750">
              <a:buFont typeface="Arial" panose="020B0604020202020204" pitchFamily="34" charset="0"/>
              <a:buChar char="•"/>
            </a:pPr>
            <a:r>
              <a:rPr lang="en-US" sz="2000" dirty="0">
                <a:solidFill>
                  <a:schemeClr val="tx2"/>
                </a:solidFill>
                <a:latin typeface="Pangram" pitchFamily="2" charset="77"/>
                <a:ea typeface="+mn-ea"/>
                <a:cs typeface="+mn-cs"/>
              </a:rPr>
              <a:t>Use case 2: </a:t>
            </a:r>
            <a:r>
              <a:rPr lang="fr-FR" sz="2000" dirty="0">
                <a:solidFill>
                  <a:schemeClr val="tx2"/>
                </a:solidFill>
                <a:latin typeface="Pangram" pitchFamily="2" charset="77"/>
                <a:ea typeface="+mn-ea"/>
                <a:cs typeface="+mn-cs"/>
              </a:rPr>
              <a:t>Weapons and Firearms trafficking</a:t>
            </a:r>
          </a:p>
          <a:p>
            <a:pPr marL="789940" lvl="1" indent="-285750" algn="l">
              <a:buFont typeface="Arial" panose="020B0604020202020204" pitchFamily="34" charset="0"/>
              <a:buChar char="•"/>
            </a:pPr>
            <a:r>
              <a:rPr lang="it-IT" sz="2000" dirty="0">
                <a:solidFill>
                  <a:schemeClr val="tx2"/>
                </a:solidFill>
                <a:sym typeface="+mn-ea"/>
              </a:rPr>
              <a:t>Scenario 1: Cyberspace Weapons Trafficking</a:t>
            </a:r>
          </a:p>
          <a:p>
            <a:pPr marL="789940" lvl="1" indent="-285750" algn="l">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2</a:t>
            </a:r>
            <a:r>
              <a:rPr lang="it-IT" sz="2000" dirty="0">
                <a:solidFill>
                  <a:schemeClr val="tx2"/>
                </a:solidFill>
                <a:sym typeface="+mn-ea"/>
              </a:rPr>
              <a:t>: Weapons </a:t>
            </a:r>
            <a:r>
              <a:rPr lang="en-US" altLang="it-IT" sz="2000" dirty="0">
                <a:solidFill>
                  <a:schemeClr val="tx2"/>
                </a:solidFill>
                <a:sym typeface="+mn-ea"/>
              </a:rPr>
              <a:t>- hidden parts</a:t>
            </a:r>
          </a:p>
          <a:p>
            <a:pPr marL="789940" lvl="1" indent="-285750" algn="l">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3</a:t>
            </a:r>
            <a:r>
              <a:rPr lang="it-IT" sz="2000" dirty="0">
                <a:solidFill>
                  <a:schemeClr val="tx2"/>
                </a:solidFill>
                <a:sym typeface="+mn-ea"/>
              </a:rPr>
              <a:t>: Weapons </a:t>
            </a:r>
            <a:r>
              <a:rPr lang="en-US" altLang="it-IT" sz="2000" dirty="0">
                <a:solidFill>
                  <a:schemeClr val="tx2"/>
                </a:solidFill>
                <a:sym typeface="+mn-ea"/>
              </a:rPr>
              <a:t>- mockups</a:t>
            </a:r>
          </a:p>
          <a:p>
            <a:pPr marL="789940" lvl="1" indent="-285750" algn="l">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4</a:t>
            </a:r>
            <a:r>
              <a:rPr lang="it-IT" sz="2000" dirty="0">
                <a:solidFill>
                  <a:schemeClr val="tx2"/>
                </a:solidFill>
                <a:sym typeface="+mn-ea"/>
              </a:rPr>
              <a:t>: Weapons </a:t>
            </a:r>
            <a:r>
              <a:rPr lang="en-US" altLang="it-IT" sz="2000" dirty="0">
                <a:solidFill>
                  <a:schemeClr val="tx2"/>
                </a:solidFill>
                <a:sym typeface="+mn-ea"/>
              </a:rPr>
              <a:t>- show off</a:t>
            </a:r>
            <a:endParaRPr lang="it-IT" sz="2000" dirty="0">
              <a:solidFill>
                <a:schemeClr val="tx2"/>
              </a:solidFill>
              <a:sym typeface="+mn-ea"/>
            </a:endParaRPr>
          </a:p>
          <a:p>
            <a:pPr marL="789940" lvl="1" indent="-285750" algn="l">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5</a:t>
            </a:r>
            <a:r>
              <a:rPr lang="it-IT" sz="2000" dirty="0">
                <a:solidFill>
                  <a:schemeClr val="tx2"/>
                </a:solidFill>
                <a:sym typeface="+mn-ea"/>
              </a:rPr>
              <a:t>: Weapons </a:t>
            </a:r>
            <a:r>
              <a:rPr lang="en-US" altLang="it-IT" sz="2000" dirty="0">
                <a:solidFill>
                  <a:schemeClr val="tx2"/>
                </a:solidFill>
                <a:sym typeface="+mn-ea"/>
              </a:rPr>
              <a:t>- gun education</a:t>
            </a:r>
            <a:endParaRPr lang="en-US" sz="2000" dirty="0">
              <a:solidFill>
                <a:schemeClr val="tx2"/>
              </a:solidFill>
            </a:endParaRPr>
          </a:p>
          <a:p>
            <a:pPr marL="285750" indent="-285750">
              <a:buFont typeface="Arial" panose="020B0604020202020204" pitchFamily="34" charset="0"/>
              <a:buChar char="•"/>
            </a:pPr>
            <a:r>
              <a:rPr lang="en-US" sz="2000" dirty="0">
                <a:solidFill>
                  <a:schemeClr val="tx2"/>
                </a:solidFill>
                <a:latin typeface="Pangram" pitchFamily="2" charset="77"/>
                <a:ea typeface="+mn-ea"/>
                <a:cs typeface="+mn-cs"/>
              </a:rPr>
              <a:t>Use case 3:</a:t>
            </a:r>
            <a:r>
              <a:rPr lang="en-GB" sz="2000" dirty="0">
                <a:solidFill>
                  <a:schemeClr val="tx2"/>
                </a:solidFill>
                <a:latin typeface="Pangram" pitchFamily="2" charset="77"/>
                <a:ea typeface="+mn-ea"/>
                <a:cs typeface="+mn-cs"/>
              </a:rPr>
              <a:t>Terrorism Funding</a:t>
            </a:r>
          </a:p>
          <a:p>
            <a:pPr marL="789940" lvl="1" indent="-285750">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1</a:t>
            </a:r>
            <a:r>
              <a:rPr lang="it-IT" sz="2000" dirty="0">
                <a:solidFill>
                  <a:schemeClr val="tx2"/>
                </a:solidFill>
                <a:sym typeface="+mn-ea"/>
              </a:rPr>
              <a:t>: Terrorism Funding </a:t>
            </a:r>
            <a:r>
              <a:rPr lang="en-US" sz="2000" dirty="0">
                <a:solidFill>
                  <a:schemeClr val="tx2"/>
                </a:solidFill>
                <a:sym typeface="+mn-ea"/>
              </a:rPr>
              <a:t> 1</a:t>
            </a:r>
          </a:p>
          <a:p>
            <a:pPr marL="789940" lvl="1" indent="-285750">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2</a:t>
            </a:r>
            <a:r>
              <a:rPr lang="it-IT" sz="2000" dirty="0">
                <a:solidFill>
                  <a:schemeClr val="tx2"/>
                </a:solidFill>
                <a:sym typeface="+mn-ea"/>
              </a:rPr>
              <a:t>: Terrorism Funding </a:t>
            </a:r>
            <a:r>
              <a:rPr lang="en-US" altLang="en-US" sz="2000" dirty="0">
                <a:solidFill>
                  <a:schemeClr val="tx2"/>
                </a:solidFill>
                <a:sym typeface="+mn-ea"/>
              </a:rPr>
              <a:t>2</a:t>
            </a:r>
          </a:p>
          <a:p>
            <a:pPr marL="789940" lvl="1" indent="-285750">
              <a:buFont typeface="Arial" panose="020B0604020202020204" pitchFamily="34" charset="0"/>
              <a:buChar char="•"/>
            </a:pPr>
            <a:r>
              <a:rPr lang="it-IT" sz="2000" dirty="0">
                <a:solidFill>
                  <a:schemeClr val="tx2"/>
                </a:solidFill>
                <a:sym typeface="+mn-ea"/>
              </a:rPr>
              <a:t>Scenario </a:t>
            </a:r>
            <a:r>
              <a:rPr lang="en-US" altLang="it-IT" sz="2000" dirty="0">
                <a:solidFill>
                  <a:schemeClr val="tx2"/>
                </a:solidFill>
                <a:sym typeface="+mn-ea"/>
              </a:rPr>
              <a:t>3</a:t>
            </a:r>
            <a:r>
              <a:rPr lang="it-IT" sz="2000" dirty="0">
                <a:solidFill>
                  <a:schemeClr val="tx2"/>
                </a:solidFill>
                <a:sym typeface="+mn-ea"/>
              </a:rPr>
              <a:t>: Terrorism Funding 3</a:t>
            </a:r>
            <a:endParaRPr lang="en-US" altLang="en-US" sz="2000" dirty="0">
              <a:solidFill>
                <a:schemeClr val="tx2"/>
              </a:solidFill>
              <a:sym typeface="+mn-ea"/>
            </a:endParaRPr>
          </a:p>
          <a:p>
            <a:pPr marL="789940" lvl="1" indent="-285750">
              <a:buFont typeface="Arial" panose="020B0604020202020204" pitchFamily="34" charset="0"/>
              <a:buChar char="•"/>
            </a:pPr>
            <a:r>
              <a:rPr lang="en-US" altLang="it-IT" sz="2000" dirty="0">
                <a:solidFill>
                  <a:schemeClr val="tx2"/>
                </a:solidFill>
              </a:rPr>
              <a:t>Scenario 4: </a:t>
            </a:r>
            <a:r>
              <a:rPr lang="it-IT" sz="2000" dirty="0">
                <a:solidFill>
                  <a:schemeClr val="tx2"/>
                </a:solidFill>
                <a:sym typeface="+mn-ea"/>
              </a:rPr>
              <a:t>Terrorism Funding</a:t>
            </a:r>
            <a:endParaRPr lang="en-US" altLang="it-IT" sz="2000" dirty="0">
              <a:solidFill>
                <a:schemeClr val="tx2"/>
              </a:solidFill>
            </a:endParaRPr>
          </a:p>
          <a:p>
            <a:pPr marL="789940" lvl="1" indent="-285750">
              <a:buFont typeface="Arial" panose="020B0604020202020204" pitchFamily="34" charset="0"/>
              <a:buChar char="•"/>
            </a:pPr>
            <a:r>
              <a:rPr lang="en-US" altLang="it-IT" sz="2000" dirty="0">
                <a:solidFill>
                  <a:schemeClr val="tx2"/>
                </a:solidFill>
              </a:rPr>
              <a:t>Scenario 5: </a:t>
            </a:r>
            <a:r>
              <a:rPr lang="it-IT" sz="2000" dirty="0">
                <a:solidFill>
                  <a:schemeClr val="tx2"/>
                </a:solidFill>
                <a:sym typeface="+mn-ea"/>
              </a:rPr>
              <a:t>Terrorism Funding</a:t>
            </a:r>
            <a:endParaRPr lang="en-US" altLang="it-IT" sz="2000" dirty="0">
              <a:solidFill>
                <a:srgbClr val="FF0000"/>
              </a:solidFill>
            </a:endParaRPr>
          </a:p>
        </p:txBody>
      </p:sp>
      <p:sp>
        <p:nvSpPr>
          <p:cNvPr id="3" name="Segnaposto numero diapositiva 2"/>
          <p:cNvSpPr>
            <a:spLocks noGrp="1"/>
          </p:cNvSpPr>
          <p:nvPr>
            <p:ph type="sldNum" sz="quarter" idx="12"/>
          </p:nvPr>
        </p:nvSpPr>
        <p:spPr/>
        <p:txBody>
          <a:bodyPr/>
          <a:lstStyle/>
          <a:p>
            <a:fld id="{1ECA7B76-5FFE-B84B-8D18-C32D522DFC7F}" type="slidenum">
              <a:rPr lang="it-IT" smtClean="0"/>
              <a:t>3</a:t>
            </a:fld>
            <a:endParaRPr lang="it-IT" dirty="0"/>
          </a:p>
        </p:txBody>
      </p:sp>
      <p:sp>
        <p:nvSpPr>
          <p:cNvPr id="4" name="Segnaposto testo 3"/>
          <p:cNvSpPr>
            <a:spLocks noGrp="1"/>
          </p:cNvSpPr>
          <p:nvPr>
            <p:ph type="body" sz="quarter" idx="13"/>
          </p:nvPr>
        </p:nvSpPr>
        <p:spPr/>
        <p:txBody>
          <a:bodyPr>
            <a:normAutofit/>
          </a:bodyPr>
          <a:lstStyle/>
          <a:p>
            <a:r>
              <a:rPr lang="it-IT" dirty="0"/>
              <a:t>Table of contents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4: </a:t>
            </a:r>
            <a:r>
              <a:rPr lang="en-US" sz="4000" dirty="0">
                <a:solidFill>
                  <a:schemeClr val="bg1"/>
                </a:solidFill>
                <a:latin typeface="Calibri"/>
                <a:cs typeface="Calibri"/>
                <a:sym typeface="+mn-ea"/>
              </a:rPr>
              <a:t>Counterfeit/falsified medicine, drugs and NPS</a:t>
            </a:r>
            <a:endParaRPr 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GDCOC - Bulgaria</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30</a:t>
            </a:fld>
            <a:endParaRPr lang="it-IT"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a:bodyPr>
          <a:lstStyle/>
          <a:p>
            <a:r>
              <a:rPr lang="en-US" sz="2900" dirty="0">
                <a:solidFill>
                  <a:schemeClr val="tx2"/>
                </a:solidFill>
                <a:latin typeface="Pangram" pitchFamily="2" charset="77"/>
                <a:ea typeface="+mn-ea"/>
                <a:cs typeface="+mn-cs"/>
              </a:rPr>
              <a:t>Scenario description:</a:t>
            </a:r>
            <a:endParaRPr lang="en-US" sz="1600" dirty="0">
              <a:solidFill>
                <a:schemeClr val="tx2"/>
              </a:solidFill>
              <a:sym typeface="+mn-ea"/>
            </a:endParaRPr>
          </a:p>
          <a:p>
            <a:pPr marL="847090" lvl="1" indent="-342900">
              <a:lnSpc>
                <a:spcPct val="90000"/>
              </a:lnSpc>
              <a:buFont typeface="Arial" panose="020B0604020202020204" pitchFamily="34" charset="0"/>
              <a:buChar char="•"/>
            </a:pPr>
            <a:r>
              <a:rPr lang="en-US" altLang="en-US" sz="2200" b="1" dirty="0">
                <a:solidFill>
                  <a:schemeClr val="accent2"/>
                </a:solidFill>
                <a:sym typeface="+mn-ea"/>
              </a:rPr>
              <a:t>The title of the scenario is missing</a:t>
            </a:r>
            <a:endParaRPr lang="en-US" altLang="en-US" sz="2200" b="1" dirty="0">
              <a:solidFill>
                <a:srgbClr val="0070C0"/>
              </a:solidFill>
              <a:sym typeface="+mn-ea"/>
            </a:endParaRPr>
          </a:p>
          <a:p>
            <a:pPr marL="847090" lvl="1" indent="-342900">
              <a:lnSpc>
                <a:spcPct val="90000"/>
              </a:lnSpc>
              <a:buFont typeface="Arial" panose="020B0604020202020204" pitchFamily="34" charset="0"/>
              <a:buChar char="•"/>
            </a:pPr>
            <a:r>
              <a:rPr lang="en-US" altLang="en-US" sz="2200" b="1" dirty="0">
                <a:solidFill>
                  <a:srgbClr val="0070C0"/>
                </a:solidFill>
                <a:sym typeface="+mn-ea"/>
              </a:rPr>
              <a:t>Buy drugs from a darknet marketplace</a:t>
            </a:r>
          </a:p>
          <a:p>
            <a:pPr marL="847090" lvl="1" indent="-342900">
              <a:lnSpc>
                <a:spcPct val="90000"/>
              </a:lnSpc>
              <a:buFont typeface="Arial" panose="020B0604020202020204" pitchFamily="34" charset="0"/>
              <a:buChar char="•"/>
            </a:pPr>
            <a:r>
              <a:rPr lang="en-US" altLang="en-US" sz="2200" b="1" dirty="0">
                <a:solidFill>
                  <a:srgbClr val="0070C0"/>
                </a:solidFill>
                <a:sym typeface="+mn-ea"/>
              </a:rPr>
              <a:t>A person </a:t>
            </a:r>
            <a:r>
              <a:rPr lang="en-US" sz="2200" b="1" dirty="0">
                <a:solidFill>
                  <a:srgbClr val="0070C0"/>
                </a:solidFill>
                <a:sym typeface="+mn-ea"/>
              </a:rPr>
              <a:t>found the section in the </a:t>
            </a:r>
            <a:r>
              <a:rPr lang="en-US" altLang="en-US" sz="2200" b="1" dirty="0">
                <a:solidFill>
                  <a:srgbClr val="0070C0"/>
                </a:solidFill>
                <a:sym typeface="+mn-ea"/>
              </a:rPr>
              <a:t>a </a:t>
            </a:r>
            <a:r>
              <a:rPr lang="en-US" sz="2200" b="1" dirty="0">
                <a:solidFill>
                  <a:srgbClr val="0070C0"/>
                </a:solidFill>
                <a:sym typeface="+mn-ea"/>
              </a:rPr>
              <a:t>marketplace marked as </a:t>
            </a:r>
            <a:r>
              <a:rPr lang="en-US" altLang="en-US" sz="2200" b="1" dirty="0">
                <a:solidFill>
                  <a:srgbClr val="0070C0"/>
                </a:solidFill>
                <a:sym typeface="+mn-ea"/>
              </a:rPr>
              <a:t>of “</a:t>
            </a:r>
            <a:r>
              <a:rPr lang="en-US" sz="2200" b="1" dirty="0">
                <a:solidFill>
                  <a:srgbClr val="0070C0"/>
                </a:solidFill>
                <a:sym typeface="+mn-ea"/>
              </a:rPr>
              <a:t>opioids” and established </a:t>
            </a:r>
            <a:r>
              <a:rPr lang="en-US" altLang="en-US" sz="2200" b="1" dirty="0">
                <a:solidFill>
                  <a:srgbClr val="0070C0"/>
                </a:solidFill>
                <a:sym typeface="+mn-ea"/>
              </a:rPr>
              <a:t>a </a:t>
            </a:r>
            <a:r>
              <a:rPr lang="en-US" sz="2200" b="1" dirty="0">
                <a:solidFill>
                  <a:srgbClr val="0070C0"/>
                </a:solidFill>
                <a:sym typeface="+mn-ea"/>
              </a:rPr>
              <a:t>contact with the trader</a:t>
            </a:r>
          </a:p>
          <a:p>
            <a:pPr marL="847090" lvl="1" indent="-342900">
              <a:lnSpc>
                <a:spcPct val="90000"/>
              </a:lnSpc>
              <a:buFont typeface="Arial" panose="020B0604020202020204" pitchFamily="34" charset="0"/>
              <a:buChar char="•"/>
            </a:pPr>
            <a:r>
              <a:rPr lang="en-US" altLang="en-US" sz="2200" b="1" dirty="0">
                <a:solidFill>
                  <a:srgbClr val="0070C0"/>
                </a:solidFill>
              </a:rPr>
              <a:t>T</a:t>
            </a:r>
            <a:r>
              <a:rPr lang="en-US" sz="2200" b="1" dirty="0">
                <a:solidFill>
                  <a:srgbClr val="0070C0"/>
                </a:solidFill>
              </a:rPr>
              <a:t>he money </a:t>
            </a:r>
            <a:r>
              <a:rPr lang="en-US" altLang="en-US" sz="2200" b="1" dirty="0">
                <a:solidFill>
                  <a:srgbClr val="0070C0"/>
                </a:solidFill>
              </a:rPr>
              <a:t>have sent </a:t>
            </a:r>
            <a:r>
              <a:rPr lang="en-US" sz="2200" b="1" dirty="0">
                <a:solidFill>
                  <a:srgbClr val="0070C0"/>
                </a:solidFill>
              </a:rPr>
              <a:t>through a crypto-wallet </a:t>
            </a:r>
          </a:p>
          <a:p>
            <a:pPr marL="1226185" lvl="2" indent="-264160" algn="l">
              <a:lnSpc>
                <a:spcPct val="90000"/>
              </a:lnSpc>
              <a:buFont typeface="Arial" panose="020B0604020202020204" pitchFamily="34" charset="0"/>
              <a:buChar char="•"/>
            </a:pPr>
            <a:r>
              <a:rPr lang="en-US" sz="1600" dirty="0">
                <a:solidFill>
                  <a:schemeClr val="tx2"/>
                </a:solidFill>
              </a:rPr>
              <a:t>the virtual currency was Monero. </a:t>
            </a:r>
          </a:p>
          <a:p>
            <a:pPr marL="847090" lvl="1" indent="-342900">
              <a:lnSpc>
                <a:spcPct val="90000"/>
              </a:lnSpc>
              <a:buFont typeface="Arial" panose="020B0604020202020204" pitchFamily="34" charset="0"/>
              <a:buChar char="•"/>
            </a:pPr>
            <a:r>
              <a:rPr lang="en-US" sz="2200" b="1" dirty="0">
                <a:solidFill>
                  <a:srgbClr val="0070C0"/>
                </a:solidFill>
              </a:rPr>
              <a:t>She received the drugs </a:t>
            </a:r>
          </a:p>
          <a:p>
            <a:pPr marL="1304290" lvl="2" indent="-342900">
              <a:lnSpc>
                <a:spcPct val="90000"/>
              </a:lnSpc>
              <a:buFont typeface="Arial" panose="020B0604020202020204" pitchFamily="34" charset="0"/>
              <a:buChar char="•"/>
            </a:pPr>
            <a:r>
              <a:rPr lang="en-US" sz="1600" dirty="0">
                <a:solidFill>
                  <a:schemeClr val="tx2"/>
                </a:solidFill>
              </a:rPr>
              <a:t>one week after she done the transaction</a:t>
            </a:r>
            <a:endParaRPr lang="en-US" sz="2000" b="1" dirty="0">
              <a:solidFill>
                <a:srgbClr val="0070C0"/>
              </a:solidFill>
            </a:endParaRPr>
          </a:p>
          <a:p>
            <a:pPr marL="847090" lvl="1" indent="-342900">
              <a:lnSpc>
                <a:spcPct val="90000"/>
              </a:lnSpc>
              <a:buFont typeface="Arial" panose="020B0604020202020204" pitchFamily="34" charset="0"/>
              <a:buChar char="•"/>
            </a:pPr>
            <a:endParaRPr lang="en-US" sz="16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31</a:t>
            </a:fld>
            <a:endParaRPr lang="it-IT" dirty="0"/>
          </a:p>
        </p:txBody>
      </p:sp>
      <p:sp>
        <p:nvSpPr>
          <p:cNvPr id="4" name="Θέση κειμένου 3"/>
          <p:cNvSpPr>
            <a:spLocks noGrp="1"/>
          </p:cNvSpPr>
          <p:nvPr>
            <p:ph type="body" sz="quarter" idx="13"/>
          </p:nvPr>
        </p:nvSpPr>
        <p:spPr/>
        <p:txBody>
          <a:bodyPr>
            <a:noAutofit/>
          </a:bodyPr>
          <a:lstStyle/>
          <a:p>
            <a:r>
              <a:rPr lang="en-US" sz="2400" dirty="0">
                <a:latin typeface="Calibri"/>
                <a:cs typeface="Calibri"/>
                <a:sym typeface="+mn-ea"/>
              </a:rPr>
              <a:t>Scenario 4: Counterfeit/falsified medicine, drugs and NPS (GDCOC)</a:t>
            </a:r>
            <a:endParaRPr lang="en-US" altLang="en-US" sz="2400" dirty="0">
              <a:latin typeface="Calibri"/>
              <a:cs typeface="Calibri"/>
              <a:sym typeface="+mn-ea"/>
            </a:endParaRPr>
          </a:p>
        </p:txBody>
      </p:sp>
      <p:pic>
        <p:nvPicPr>
          <p:cNvPr id="5" name="Picture 4"/>
          <p:cNvPicPr>
            <a:picLocks noChangeAspect="1"/>
          </p:cNvPicPr>
          <p:nvPr/>
        </p:nvPicPr>
        <p:blipFill>
          <a:blip r:embed="rId2"/>
          <a:stretch>
            <a:fillRect/>
          </a:stretch>
        </p:blipFill>
        <p:spPr>
          <a:xfrm>
            <a:off x="6606540" y="3384550"/>
            <a:ext cx="3902075" cy="260413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fontScale="97500"/>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endParaRPr lang="en-US" sz="2400" b="1" u="sng" dirty="0">
              <a:solidFill>
                <a:srgbClr val="7030A0"/>
              </a:solidFill>
            </a:endParaRPr>
          </a:p>
          <a:p>
            <a:pPr marL="789940" lvl="1" indent="-285750">
              <a:buFont typeface="Arial" panose="020B0604020202020204" pitchFamily="34" charset="0"/>
              <a:buChar char="•"/>
            </a:pPr>
            <a:r>
              <a:rPr lang="en-US" sz="2400" b="1" dirty="0">
                <a:solidFill>
                  <a:srgbClr val="0070C0"/>
                </a:solidFill>
                <a:sym typeface="+mn-ea"/>
              </a:rPr>
              <a:t>Complaint leads to police check</a:t>
            </a:r>
          </a:p>
          <a:p>
            <a:pPr marL="789940" lvl="1" indent="-285750">
              <a:buFont typeface="Arial" panose="020B0604020202020204" pitchFamily="34" charset="0"/>
              <a:buChar char="•"/>
            </a:pPr>
            <a:r>
              <a:rPr lang="en-US" sz="2400" b="1" dirty="0">
                <a:solidFill>
                  <a:srgbClr val="0070C0"/>
                </a:solidFill>
                <a:sym typeface="+mn-ea"/>
              </a:rPr>
              <a:t>Information gathered and analysed</a:t>
            </a:r>
          </a:p>
          <a:p>
            <a:pPr marL="1247140" lvl="2" indent="-285750">
              <a:buFont typeface="Arial" panose="020B0604020202020204" pitchFamily="34" charset="0"/>
              <a:buChar char="•"/>
            </a:pPr>
            <a:r>
              <a:rPr lang="en-US" sz="1600" dirty="0">
                <a:solidFill>
                  <a:schemeClr val="tx2"/>
                </a:solidFill>
                <a:sym typeface="+mn-ea"/>
              </a:rPr>
              <a:t>Witness information, phone ownership, timeframes, names, roles on the Organised Crime Group</a:t>
            </a:r>
          </a:p>
          <a:p>
            <a:pPr marL="789940" lvl="1" indent="-285750">
              <a:buFont typeface="Arial" panose="020B0604020202020204" pitchFamily="34" charset="0"/>
              <a:buChar char="•"/>
            </a:pPr>
            <a:r>
              <a:rPr lang="en-US" sz="2400" b="1" dirty="0">
                <a:solidFill>
                  <a:srgbClr val="0070C0"/>
                </a:solidFill>
                <a:sym typeface="+mn-ea"/>
              </a:rPr>
              <a:t>After analysis, determine what information could be used for further investigation</a:t>
            </a:r>
          </a:p>
          <a:p>
            <a:pPr marL="789940" lvl="1" indent="-285750">
              <a:buFont typeface="Arial" panose="020B0604020202020204" pitchFamily="34" charset="0"/>
              <a:buChar char="•"/>
            </a:pPr>
            <a:r>
              <a:rPr lang="en-US" sz="2400" b="1" dirty="0">
                <a:solidFill>
                  <a:srgbClr val="0070C0"/>
                </a:solidFill>
                <a:sym typeface="+mn-ea"/>
              </a:rPr>
              <a:t>After police checks and forensics all information sent to prosecutors office</a:t>
            </a:r>
            <a:endParaRPr lang="en-US" sz="160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32</a:t>
            </a:fld>
            <a:endParaRPr lang="it-IT" dirty="0"/>
          </a:p>
        </p:txBody>
      </p:sp>
      <p:sp>
        <p:nvSpPr>
          <p:cNvPr id="4" name="Θέση κειμένου 3"/>
          <p:cNvSpPr>
            <a:spLocks noGrp="1"/>
          </p:cNvSpPr>
          <p:nvPr>
            <p:ph type="body" sz="quarter" idx="13"/>
          </p:nvPr>
        </p:nvSpPr>
        <p:spPr/>
        <p:txBody>
          <a:bodyPr>
            <a:noAutofit/>
          </a:bodyPr>
          <a:lstStyle/>
          <a:p>
            <a:r>
              <a:rPr lang="en-US" sz="2400" dirty="0">
                <a:latin typeface="Calibri"/>
                <a:cs typeface="Calibri"/>
                <a:sym typeface="+mn-ea"/>
              </a:rPr>
              <a:t>Scenario 4: Counterfeit/falsified medicine, drugs and NPS (GDCOC)</a:t>
            </a:r>
          </a:p>
        </p:txBody>
      </p:sp>
      <p:pic>
        <p:nvPicPr>
          <p:cNvPr id="5" name="Picture 4"/>
          <p:cNvPicPr>
            <a:picLocks noChangeAspect="1"/>
          </p:cNvPicPr>
          <p:nvPr/>
        </p:nvPicPr>
        <p:blipFill>
          <a:blip r:embed="rId2"/>
          <a:stretch>
            <a:fillRect/>
          </a:stretch>
        </p:blipFill>
        <p:spPr>
          <a:xfrm>
            <a:off x="6963410" y="2315845"/>
            <a:ext cx="3122295" cy="469074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060950" cy="444246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847090" lvl="1" indent="-342900" algn="l">
              <a:buFont typeface="Arial" panose="020B0604020202020204" pitchFamily="34" charset="0"/>
              <a:buChar char="•"/>
            </a:pPr>
            <a:r>
              <a:rPr lang="en-US" altLang="en-US" sz="2200" b="1" dirty="0">
                <a:solidFill>
                  <a:schemeClr val="accent2"/>
                </a:solidFill>
                <a:sym typeface="+mn-ea"/>
              </a:rPr>
              <a:t>Data about cases COULD be shared with prosecutors permission</a:t>
            </a:r>
          </a:p>
          <a:p>
            <a:pPr marL="1304290" lvl="2" indent="-342900" algn="l">
              <a:buFont typeface="Arial" panose="020B0604020202020204" pitchFamily="34" charset="0"/>
              <a:buChar char="•"/>
            </a:pPr>
            <a:r>
              <a:rPr lang="en-US" altLang="en-US" sz="1830" b="1" dirty="0">
                <a:solidFill>
                  <a:schemeClr val="accent2"/>
                </a:solidFill>
                <a:sym typeface="+mn-ea"/>
              </a:rPr>
              <a:t>OSINT data</a:t>
            </a:r>
          </a:p>
          <a:p>
            <a:pPr marL="1304290" lvl="2" indent="-342900" algn="l">
              <a:buFont typeface="Arial" panose="020B0604020202020204" pitchFamily="34" charset="0"/>
              <a:buChar char="•"/>
            </a:pPr>
            <a:r>
              <a:rPr lang="en-US" altLang="en-US" sz="1830" b="1" dirty="0">
                <a:solidFill>
                  <a:schemeClr val="accent2"/>
                </a:solidFill>
              </a:rPr>
              <a:t>Can we have access to these data?</a:t>
            </a:r>
          </a:p>
          <a:p>
            <a:pPr marL="1304290" lvl="2" indent="-342900" algn="l">
              <a:buFont typeface="Arial" panose="020B0604020202020204" pitchFamily="34" charset="0"/>
              <a:buChar char="•"/>
            </a:pPr>
            <a:r>
              <a:rPr lang="en-US" altLang="en-US" sz="1830" b="1" dirty="0">
                <a:solidFill>
                  <a:schemeClr val="accent2"/>
                </a:solidFill>
              </a:rPr>
              <a:t>Ammount of these data?</a:t>
            </a:r>
          </a:p>
          <a:p>
            <a:pPr marL="858520" lvl="1" indent="-335280">
              <a:buFont typeface="Arial" panose="020B0604020202020204" pitchFamily="34" charset="0"/>
              <a:buChar char="•"/>
            </a:pPr>
            <a:r>
              <a:rPr lang="en-US" altLang="en-US" sz="2000" b="1" dirty="0">
                <a:solidFill>
                  <a:srgbClr val="0070C0"/>
                </a:solidFill>
              </a:rPr>
              <a:t>F</a:t>
            </a:r>
            <a:r>
              <a:rPr lang="en-US" sz="2000" b="1" dirty="0">
                <a:solidFill>
                  <a:srgbClr val="0070C0"/>
                </a:solidFill>
              </a:rPr>
              <a:t>ake/pubic data is available</a:t>
            </a:r>
            <a:endParaRPr lang="en-US" b="1" dirty="0">
              <a:solidFill>
                <a:srgbClr val="0070C0"/>
              </a:solidFill>
            </a:endParaRPr>
          </a:p>
          <a:p>
            <a:pPr marL="1226185" lvl="2" indent="-264160">
              <a:buFont typeface="Arial" panose="020B0604020202020204" pitchFamily="34" charset="0"/>
              <a:buChar char="•"/>
            </a:pPr>
            <a:r>
              <a:rPr lang="en-US" altLang="en-US" sz="2200" b="1" dirty="0">
                <a:solidFill>
                  <a:schemeClr val="accent2"/>
                </a:solidFill>
                <a:sym typeface="+mn-ea"/>
              </a:rPr>
              <a:t>Type of data : image? text?</a:t>
            </a:r>
          </a:p>
          <a:p>
            <a:pPr marL="768985" lvl="1" indent="-264160">
              <a:buFont typeface="Arial" panose="020B0604020202020204" pitchFamily="34" charset="0"/>
              <a:buChar char="•"/>
            </a:pPr>
            <a:r>
              <a:rPr lang="en-US" altLang="en-US" sz="2635" b="1" dirty="0">
                <a:solidFill>
                  <a:srgbClr val="00B050"/>
                </a:solidFill>
                <a:sym typeface="+mn-ea"/>
              </a:rPr>
              <a:t>Links and keywords are provided</a:t>
            </a:r>
            <a:endParaRPr lang="en-US" altLang="en-US" sz="2635" b="1" dirty="0">
              <a:solidFill>
                <a:schemeClr val="accent2"/>
              </a:solidFill>
              <a:sym typeface="+mn-ea"/>
            </a:endParaRPr>
          </a:p>
          <a:p>
            <a:pPr marL="1226185" lvl="2" indent="-264160">
              <a:buFont typeface="Arial" panose="020B0604020202020204" pitchFamily="34" charset="0"/>
              <a:buChar char="•"/>
            </a:pPr>
            <a:endParaRPr lang="en-US" sz="2645" b="1" dirty="0">
              <a:solidFill>
                <a:srgbClr val="0070C0"/>
              </a:solidFill>
            </a:endParaRPr>
          </a:p>
          <a:p>
            <a:pPr marL="961390" lvl="1" indent="-457200" algn="l">
              <a:buFont typeface="Arial" panose="020B0604020202020204" pitchFamily="34" charset="0"/>
            </a:pPr>
            <a:endParaRPr lang="en-US" sz="2645"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33</a:t>
            </a:fld>
            <a:endParaRPr lang="it-IT" dirty="0"/>
          </a:p>
        </p:txBody>
      </p:sp>
      <p:sp>
        <p:nvSpPr>
          <p:cNvPr id="4" name="Θέση κειμένου 3"/>
          <p:cNvSpPr>
            <a:spLocks noGrp="1"/>
          </p:cNvSpPr>
          <p:nvPr>
            <p:ph type="body" sz="quarter" idx="13"/>
          </p:nvPr>
        </p:nvSpPr>
        <p:spPr/>
        <p:txBody>
          <a:bodyPr>
            <a:noAutofit/>
          </a:bodyPr>
          <a:lstStyle/>
          <a:p>
            <a:r>
              <a:rPr lang="en-US" sz="2400" dirty="0">
                <a:latin typeface="Calibri"/>
                <a:cs typeface="Calibri"/>
                <a:sym typeface="+mn-ea"/>
              </a:rPr>
              <a:t>Scenario 4: Counterfeit/falsified medicine, drugs and NPS (GDCOC)</a:t>
            </a:r>
          </a:p>
        </p:txBody>
      </p:sp>
      <p:pic>
        <p:nvPicPr>
          <p:cNvPr id="6" name="Picture 5"/>
          <p:cNvPicPr>
            <a:picLocks noChangeAspect="1"/>
          </p:cNvPicPr>
          <p:nvPr/>
        </p:nvPicPr>
        <p:blipFill>
          <a:blip r:embed="rId2"/>
          <a:stretch>
            <a:fillRect/>
          </a:stretch>
        </p:blipFill>
        <p:spPr>
          <a:xfrm>
            <a:off x="6297295" y="2242185"/>
            <a:ext cx="1695450" cy="3895090"/>
          </a:xfrm>
          <a:prstGeom prst="rect">
            <a:avLst/>
          </a:prstGeom>
        </p:spPr>
      </p:pic>
      <p:pic>
        <p:nvPicPr>
          <p:cNvPr id="8" name="Picture 7"/>
          <p:cNvPicPr>
            <a:picLocks noChangeAspect="1"/>
          </p:cNvPicPr>
          <p:nvPr/>
        </p:nvPicPr>
        <p:blipFill>
          <a:blip r:embed="rId3"/>
          <a:stretch>
            <a:fillRect/>
          </a:stretch>
        </p:blipFill>
        <p:spPr>
          <a:xfrm>
            <a:off x="8138160" y="2691130"/>
            <a:ext cx="2561590" cy="66675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a:t>
            </a:r>
          </a:p>
          <a:p>
            <a:pPr marL="742950" lvl="2" indent="-285750" algn="l">
              <a:lnSpc>
                <a:spcPct val="100000"/>
              </a:lnSpc>
              <a:spcBef>
                <a:spcPts val="1700"/>
              </a:spcBef>
              <a:buFont typeface="Arial" panose="020B0604020202020204" pitchFamily="34" charset="0"/>
            </a:pPr>
            <a:r>
              <a:rPr lang="en-US" sz="2000" b="1" dirty="0">
                <a:solidFill>
                  <a:schemeClr val="accent2"/>
                </a:solidFill>
                <a:sym typeface="+mn-ea"/>
              </a:rPr>
              <a:t>provide information from Surface, Deep and Dark web search</a:t>
            </a:r>
            <a:endParaRPr lang="en-US" sz="2000" b="1" dirty="0">
              <a:solidFill>
                <a:schemeClr val="accent2"/>
              </a:solidFill>
            </a:endParaRPr>
          </a:p>
          <a:p>
            <a:pPr marL="742950" lvl="2" indent="-285750" algn="l">
              <a:lnSpc>
                <a:spcPct val="100000"/>
              </a:lnSpc>
              <a:spcBef>
                <a:spcPts val="1700"/>
              </a:spcBef>
              <a:buFont typeface="Arial" panose="020B0604020202020204" pitchFamily="34" charset="0"/>
            </a:pPr>
            <a:r>
              <a:rPr lang="en-US" sz="2000" b="1" dirty="0">
                <a:solidFill>
                  <a:schemeClr val="accent2"/>
                </a:solidFill>
                <a:sym typeface="+mn-ea"/>
              </a:rPr>
              <a:t>find as much useful and relevant information as it can </a:t>
            </a:r>
            <a:r>
              <a:rPr lang="en-US" altLang="en-US" sz="2000" b="1" dirty="0">
                <a:solidFill>
                  <a:schemeClr val="accent2"/>
                </a:solidFill>
                <a:sym typeface="+mn-ea"/>
              </a:rPr>
              <a:t>- Similarity search?</a:t>
            </a:r>
            <a:endParaRPr lang="en-US" sz="2000" b="1" dirty="0">
              <a:solidFill>
                <a:schemeClr val="accent2"/>
              </a:solidFill>
            </a:endParaRPr>
          </a:p>
          <a:p>
            <a:pPr marL="742950" lvl="2" indent="-285750" algn="l">
              <a:lnSpc>
                <a:spcPct val="100000"/>
              </a:lnSpc>
              <a:spcBef>
                <a:spcPts val="1700"/>
              </a:spcBef>
              <a:buFont typeface="Arial" panose="020B0604020202020204" pitchFamily="34" charset="0"/>
            </a:pPr>
            <a:r>
              <a:rPr lang="en-US" sz="2000" b="1" dirty="0">
                <a:solidFill>
                  <a:schemeClr val="accent2"/>
                </a:solidFill>
                <a:sym typeface="+mn-ea"/>
              </a:rPr>
              <a:t>present the output in a simple and common format</a:t>
            </a:r>
            <a:endParaRPr lang="en-US" sz="2000" b="1" dirty="0">
              <a:solidFill>
                <a:schemeClr val="accent2"/>
              </a:solidFill>
            </a:endParaRPr>
          </a:p>
          <a:p>
            <a:pPr marL="742950" lvl="2" indent="-285750" algn="l">
              <a:lnSpc>
                <a:spcPct val="100000"/>
              </a:lnSpc>
              <a:spcBef>
                <a:spcPts val="1700"/>
              </a:spcBef>
              <a:buFont typeface="Arial" panose="020B0604020202020204" pitchFamily="34" charset="0"/>
            </a:pPr>
            <a:r>
              <a:rPr lang="en-US" sz="2000" b="1" dirty="0">
                <a:solidFill>
                  <a:schemeClr val="accent2"/>
                </a:solidFill>
                <a:sym typeface="+mn-ea"/>
              </a:rPr>
              <a:t>present the output in a forensic secure way</a:t>
            </a:r>
            <a:endParaRPr lang="en-US" sz="1800" dirty="0">
              <a:solidFill>
                <a:schemeClr val="tx2"/>
              </a:solidFill>
              <a:latin typeface="Pangram" pitchFamily="2" charset="77"/>
              <a:ea typeface="+mn-ea"/>
              <a:cs typeface="+mn-cs"/>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34</a:t>
            </a:fld>
            <a:endParaRPr lang="it-IT" dirty="0"/>
          </a:p>
        </p:txBody>
      </p:sp>
      <p:sp>
        <p:nvSpPr>
          <p:cNvPr id="4" name="Θέση κειμένου 3"/>
          <p:cNvSpPr>
            <a:spLocks noGrp="1"/>
          </p:cNvSpPr>
          <p:nvPr>
            <p:ph type="body" sz="quarter" idx="13"/>
          </p:nvPr>
        </p:nvSpPr>
        <p:spPr/>
        <p:txBody>
          <a:bodyPr>
            <a:noAutofit/>
          </a:bodyPr>
          <a:lstStyle/>
          <a:p>
            <a:r>
              <a:rPr lang="en-US" sz="2400" dirty="0">
                <a:latin typeface="Calibri"/>
                <a:cs typeface="Calibri"/>
                <a:sym typeface="+mn-ea"/>
              </a:rPr>
              <a:t>Scenario 4: Counterfeit/falsified medicine, drugs and NPS (GDCOC)</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endParaRPr lang="en-US" altLang="en-US" sz="2645" b="1" dirty="0">
              <a:solidFill>
                <a:srgbClr val="0070C0"/>
              </a:solidFill>
              <a:sym typeface="+mn-ea"/>
            </a:endParaRPr>
          </a:p>
          <a:p>
            <a:pPr marL="795655" lvl="1" indent="-342900">
              <a:buFont typeface="Arial" panose="020B0604020202020204" pitchFamily="34" charset="0"/>
              <a:buChar char="•"/>
            </a:pPr>
            <a:r>
              <a:rPr lang="en-US" altLang="en-US" sz="2205" b="1" dirty="0">
                <a:solidFill>
                  <a:schemeClr val="accent2"/>
                </a:solidFill>
                <a:latin typeface="Pangram" pitchFamily="2" charset="77"/>
                <a:ea typeface="+mn-ea"/>
                <a:cs typeface="+mn-cs"/>
              </a:rPr>
              <a:t>Titlte of scenario is missing</a:t>
            </a:r>
          </a:p>
          <a:p>
            <a:pPr marL="795655" lvl="1" indent="-342900">
              <a:buFont typeface="Arial" panose="020B0604020202020204" pitchFamily="34" charset="0"/>
              <a:buChar char="•"/>
            </a:pPr>
            <a:r>
              <a:rPr lang="en-US" altLang="en-US" sz="2205" b="1" dirty="0">
                <a:solidFill>
                  <a:schemeClr val="accent2"/>
                </a:solidFill>
                <a:latin typeface="Pangram" pitchFamily="2" charset="77"/>
                <a:ea typeface="+mn-ea"/>
                <a:cs typeface="+mn-cs"/>
              </a:rPr>
              <a:t>Provide real data if are available </a:t>
            </a:r>
          </a:p>
          <a:p>
            <a:pPr marL="1299210" lvl="2" indent="-342900">
              <a:buFont typeface="Arial" panose="020B0604020202020204" pitchFamily="34" charset="0"/>
              <a:buChar char="•"/>
            </a:pPr>
            <a:r>
              <a:rPr lang="en-US" altLang="en-US" sz="1765" b="1" dirty="0">
                <a:solidFill>
                  <a:schemeClr val="accent2"/>
                </a:solidFill>
                <a:latin typeface="Pangram" pitchFamily="2" charset="77"/>
                <a:ea typeface="+mn-ea"/>
                <a:cs typeface="+mn-cs"/>
              </a:rPr>
              <a:t>What is the type of the data?</a:t>
            </a:r>
          </a:p>
          <a:p>
            <a:pPr marL="1299210" lvl="2" indent="-342900">
              <a:buFont typeface="Arial" panose="020B0604020202020204" pitchFamily="34" charset="0"/>
              <a:buChar char="•"/>
            </a:pPr>
            <a:r>
              <a:rPr lang="en-US" altLang="en-US" sz="1765" b="1" dirty="0">
                <a:solidFill>
                  <a:schemeClr val="accent2"/>
                </a:solidFill>
                <a:latin typeface="Pangram" pitchFamily="2" charset="77"/>
                <a:ea typeface="+mn-ea"/>
                <a:cs typeface="+mn-cs"/>
              </a:rPr>
              <a:t>What is the amount of the data?</a:t>
            </a:r>
          </a:p>
          <a:p>
            <a:pPr marL="795655" lvl="1" indent="-342900">
              <a:buFont typeface="Arial" panose="020B0604020202020204" pitchFamily="34" charset="0"/>
              <a:buChar char="•"/>
            </a:pPr>
            <a:r>
              <a:rPr lang="en-US" altLang="en-US" sz="2205" b="1" dirty="0">
                <a:solidFill>
                  <a:srgbClr val="FF0000"/>
                </a:solidFill>
                <a:latin typeface="Pangram" pitchFamily="2" charset="77"/>
                <a:ea typeface="+mn-ea"/>
                <a:cs typeface="+mn-cs"/>
              </a:rPr>
              <a:t>Provide links in order to download </a:t>
            </a:r>
            <a:r>
              <a:rPr lang="en-US" altLang="en-US" sz="2205" b="1" dirty="0">
                <a:solidFill>
                  <a:srgbClr val="FF0000"/>
                </a:solidFill>
                <a:sym typeface="+mn-ea"/>
              </a:rPr>
              <a:t>OSINT data</a:t>
            </a:r>
          </a:p>
          <a:p>
            <a:pPr marL="1299210" lvl="2" indent="-342900">
              <a:buFont typeface="Arial" panose="020B0604020202020204" pitchFamily="34" charset="0"/>
              <a:buChar char="•"/>
            </a:pPr>
            <a:r>
              <a:rPr lang="en-US" altLang="en-US" sz="1765" b="1" dirty="0">
                <a:solidFill>
                  <a:srgbClr val="FF0000"/>
                </a:solidFill>
                <a:sym typeface="+mn-ea"/>
              </a:rPr>
              <a:t>which should be the type of the data? (image, video, text or something else )</a:t>
            </a:r>
            <a:endParaRPr lang="en-US" altLang="en-US" sz="1765" b="1" dirty="0">
              <a:solidFill>
                <a:schemeClr val="accent2"/>
              </a:solidFill>
              <a:latin typeface="Pangram" pitchFamily="2" charset="77"/>
              <a:ea typeface="+mn-ea"/>
              <a:cs typeface="+mn-cs"/>
            </a:endParaRPr>
          </a:p>
          <a:p>
            <a:pPr marL="795655" lvl="1" indent="-342900">
              <a:buFont typeface="Arial" panose="020B0604020202020204" pitchFamily="34" charset="0"/>
              <a:buChar char="•"/>
            </a:pPr>
            <a:r>
              <a:rPr lang="en-US" altLang="en-US" sz="2205" b="1" dirty="0">
                <a:solidFill>
                  <a:schemeClr val="accent2"/>
                </a:solidFill>
                <a:latin typeface="Pangram" pitchFamily="2" charset="77"/>
                <a:ea typeface="+mn-ea"/>
                <a:cs typeface="+mn-cs"/>
              </a:rPr>
              <a:t>The objectives of the scenario need to be defined clearly, what should be the input and what should be the output of a possible generated tool</a:t>
            </a:r>
            <a:endParaRPr lang="en-US" sz="415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pPr marL="452755" lvl="1" algn="l">
              <a:buFont typeface="+mj-lt"/>
            </a:pPr>
            <a:r>
              <a:rPr lang="en-US" altLang="en-US" sz="2205" b="1" dirty="0">
                <a:solidFill>
                  <a:srgbClr val="FF0000"/>
                </a:solidFill>
                <a:latin typeface="Pangram" pitchFamily="2" charset="77"/>
                <a:ea typeface="+mn-ea"/>
                <a:cs typeface="+mn-cs"/>
                <a:sym typeface="+mn-ea"/>
              </a:rPr>
              <a:t>Telco was not held - 2018/10/04</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35</a:t>
            </a:fld>
            <a:endParaRPr lang="it-IT" dirty="0"/>
          </a:p>
        </p:txBody>
      </p:sp>
      <p:sp>
        <p:nvSpPr>
          <p:cNvPr id="4" name="Θέση κειμένου 3"/>
          <p:cNvSpPr>
            <a:spLocks noGrp="1"/>
          </p:cNvSpPr>
          <p:nvPr>
            <p:ph type="body" sz="quarter" idx="13"/>
          </p:nvPr>
        </p:nvSpPr>
        <p:spPr/>
        <p:txBody>
          <a:bodyPr>
            <a:noAutofit/>
          </a:bodyPr>
          <a:lstStyle/>
          <a:p>
            <a:r>
              <a:rPr lang="en-US" sz="2400" dirty="0">
                <a:latin typeface="Calibri"/>
                <a:cs typeface="Calibri"/>
                <a:sym typeface="+mn-ea"/>
              </a:rPr>
              <a:t>Scenario 4: Counterfeit/falsified medicine, drugs and NPS (GDCOC)</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lnSpc>
                <a:spcPct val="100000"/>
              </a:lnSpc>
              <a:spcBef>
                <a:spcPts val="1700"/>
              </a:spcBef>
              <a:buFontTx/>
            </a:pPr>
            <a:r>
              <a:rPr lang="en-US" sz="4000" dirty="0">
                <a:solidFill>
                  <a:schemeClr val="bg1"/>
                </a:solidFill>
                <a:latin typeface="Calibri"/>
                <a:cs typeface="Calibri"/>
              </a:rPr>
              <a:t>Scenario </a:t>
            </a:r>
            <a:r>
              <a:rPr lang="en-US" altLang="en-US" sz="4000" dirty="0">
                <a:solidFill>
                  <a:schemeClr val="bg1"/>
                </a:solidFill>
                <a:latin typeface="Calibri"/>
                <a:cs typeface="Calibri"/>
              </a:rPr>
              <a:t>5</a:t>
            </a:r>
            <a:r>
              <a:rPr lang="en-US" sz="4000" dirty="0">
                <a:solidFill>
                  <a:schemeClr val="bg1"/>
                </a:solidFill>
                <a:latin typeface="Calibri"/>
                <a:cs typeface="Calibri"/>
              </a:rPr>
              <a:t>: Counterfeit/falsified medicine, drugs and NPS</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NPN - Netherlands</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36</a:t>
            </a:fld>
            <a:endParaRPr lang="it-IT"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287645" cy="4442460"/>
          </a:xfrm>
        </p:spPr>
        <p:txBody>
          <a:bodyPr>
            <a:normAutofit/>
          </a:bodyPr>
          <a:lstStyle/>
          <a:p>
            <a:r>
              <a:rPr lang="en-US" sz="2900" dirty="0">
                <a:solidFill>
                  <a:schemeClr val="tx2"/>
                </a:solidFill>
                <a:latin typeface="Pangram" pitchFamily="2" charset="77"/>
                <a:ea typeface="+mn-ea"/>
                <a:cs typeface="+mn-cs"/>
              </a:rPr>
              <a:t>Scenario description:</a:t>
            </a:r>
            <a:endParaRPr lang="en-US" sz="5475" dirty="0">
              <a:solidFill>
                <a:schemeClr val="tx2"/>
              </a:solidFill>
              <a:latin typeface="Pangram" pitchFamily="2" charset="77"/>
              <a:ea typeface="+mn-ea"/>
              <a:cs typeface="+mn-cs"/>
            </a:endParaRPr>
          </a:p>
          <a:p>
            <a:pPr marL="800100" lvl="1" indent="-342900">
              <a:buFont typeface="Arial" panose="020B0604020202020204" pitchFamily="34" charset="0"/>
              <a:buChar char="•"/>
            </a:pPr>
            <a:r>
              <a:rPr lang="en-US" altLang="en-US" sz="2400" b="1" dirty="0">
                <a:solidFill>
                  <a:srgbClr val="0070C0"/>
                </a:solidFill>
              </a:rPr>
              <a:t>The current scenario is focused on the way that the information from</a:t>
            </a:r>
            <a:r>
              <a:rPr lang="en-US" altLang="en-US" sz="2400" b="1" dirty="0">
                <a:solidFill>
                  <a:srgbClr val="0070C0"/>
                </a:solidFill>
                <a:sym typeface="+mn-ea"/>
              </a:rPr>
              <a:t> any criminal case </a:t>
            </a:r>
            <a:r>
              <a:rPr lang="en-US" altLang="en-US" sz="2400" b="1" dirty="0">
                <a:solidFill>
                  <a:srgbClr val="0070C0"/>
                </a:solidFill>
              </a:rPr>
              <a:t>should be analyzed </a:t>
            </a:r>
          </a:p>
          <a:p>
            <a:pPr marL="1200150" lvl="2" indent="-285750">
              <a:buFont typeface="Arial" panose="020B0604020202020204" pitchFamily="34" charset="0"/>
              <a:buChar char="•"/>
            </a:pPr>
            <a:r>
              <a:rPr lang="en-US" sz="1600" dirty="0">
                <a:solidFill>
                  <a:schemeClr val="tx2"/>
                </a:solidFill>
              </a:rPr>
              <a:t>complaints</a:t>
            </a:r>
          </a:p>
          <a:p>
            <a:pPr marL="1200150" lvl="2" indent="-285750">
              <a:buFont typeface="Arial" panose="020B0604020202020204" pitchFamily="34" charset="0"/>
              <a:buChar char="•"/>
            </a:pPr>
            <a:r>
              <a:rPr lang="en-US" sz="1600" dirty="0">
                <a:solidFill>
                  <a:schemeClr val="tx2"/>
                </a:solidFill>
              </a:rPr>
              <a:t>anonymous information</a:t>
            </a:r>
          </a:p>
          <a:p>
            <a:pPr marL="1200150" lvl="2" indent="-285750">
              <a:buFont typeface="Arial" panose="020B0604020202020204" pitchFamily="34" charset="0"/>
              <a:buChar char="•"/>
            </a:pPr>
            <a:r>
              <a:rPr lang="en-US" sz="1600" dirty="0">
                <a:solidFill>
                  <a:schemeClr val="tx2"/>
                </a:solidFill>
              </a:rPr>
              <a:t>witnesses information from other criminal cases</a:t>
            </a:r>
          </a:p>
          <a:p>
            <a:pPr marL="800100" lvl="1" indent="-342900">
              <a:buFont typeface="Arial" panose="020B0604020202020204" pitchFamily="34" charset="0"/>
              <a:buChar char="•"/>
            </a:pPr>
            <a:endParaRPr lang="en-US" sz="160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37</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p>
        </p:txBody>
      </p:sp>
      <p:pic>
        <p:nvPicPr>
          <p:cNvPr id="7" name="Picture 6"/>
          <p:cNvPicPr>
            <a:picLocks noChangeAspect="1"/>
          </p:cNvPicPr>
          <p:nvPr/>
        </p:nvPicPr>
        <p:blipFill>
          <a:blip r:embed="rId2"/>
          <a:stretch>
            <a:fillRect/>
          </a:stretch>
        </p:blipFill>
        <p:spPr>
          <a:xfrm>
            <a:off x="6249670" y="3423920"/>
            <a:ext cx="4014470" cy="2327910"/>
          </a:xfrm>
          <a:prstGeom prst="rect">
            <a:avLst/>
          </a:prstGeom>
        </p:spPr>
      </p:pic>
      <p:sp>
        <p:nvSpPr>
          <p:cNvPr id="8" name="Rounded Rectangle 7"/>
          <p:cNvSpPr/>
          <p:nvPr/>
        </p:nvSpPr>
        <p:spPr>
          <a:xfrm>
            <a:off x="1280795" y="5751830"/>
            <a:ext cx="4196715" cy="6413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dirty="0">
                <a:solidFill>
                  <a:schemeClr val="tx1"/>
                </a:solidFill>
                <a:sym typeface="+mn-ea"/>
              </a:rPr>
              <a:t>Title : “Analyzing information regarding of possible suspects”</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fontScale="97500"/>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endParaRPr lang="en-US" sz="2400" b="1" dirty="0">
              <a:solidFill>
                <a:srgbClr val="0070C0"/>
              </a:solidFill>
            </a:endParaRPr>
          </a:p>
          <a:p>
            <a:pPr marL="675640" lvl="1" indent="-171450">
              <a:buFont typeface="Arial" panose="020B0604020202020204" pitchFamily="34" charset="0"/>
              <a:buChar char="•"/>
            </a:pPr>
            <a:r>
              <a:rPr lang="en-US" altLang="en-US" sz="2400" b="1" dirty="0">
                <a:solidFill>
                  <a:srgbClr val="0070C0"/>
                </a:solidFill>
                <a:sym typeface="+mn-ea"/>
              </a:rPr>
              <a:t>A</a:t>
            </a:r>
            <a:r>
              <a:rPr lang="en-US" sz="2400" b="1" dirty="0">
                <a:solidFill>
                  <a:srgbClr val="0070C0"/>
                </a:solidFill>
                <a:sym typeface="+mn-ea"/>
              </a:rPr>
              <a:t>ll information will be gathered</a:t>
            </a:r>
            <a:endParaRPr lang="en-US" sz="2400" dirty="0"/>
          </a:p>
          <a:p>
            <a:pPr marL="1179195" lvl="2" indent="-171450">
              <a:buFont typeface="Arial" panose="020B0604020202020204" pitchFamily="34" charset="0"/>
              <a:buChar char="•"/>
            </a:pPr>
            <a:r>
              <a:rPr lang="en-US" sz="1600" dirty="0">
                <a:solidFill>
                  <a:schemeClr val="tx2"/>
                </a:solidFill>
                <a:sym typeface="+mn-ea"/>
              </a:rPr>
              <a:t>i.e. GPS, nickname, username, organisation names, names and roles within the network, timeframes</a:t>
            </a:r>
            <a:endParaRPr lang="en-US" sz="2400" dirty="0"/>
          </a:p>
          <a:p>
            <a:pPr marL="675640" lvl="1" indent="-171450" algn="l">
              <a:buFont typeface="Arial" panose="020B0604020202020204" pitchFamily="34" charset="0"/>
              <a:buChar char="•"/>
            </a:pPr>
            <a:r>
              <a:rPr lang="en-US" altLang="en-US" sz="2400" b="1" dirty="0">
                <a:solidFill>
                  <a:srgbClr val="0070C0"/>
                </a:solidFill>
                <a:sym typeface="+mn-ea"/>
              </a:rPr>
              <a:t>Determine if any related personal information is available</a:t>
            </a:r>
            <a:endParaRPr lang="en-US" altLang="en-US" sz="2400" b="1" dirty="0">
              <a:solidFill>
                <a:srgbClr val="0070C0"/>
              </a:solidFill>
            </a:endParaRPr>
          </a:p>
          <a:p>
            <a:pPr marL="675640" lvl="1" indent="-171450" algn="l">
              <a:buFont typeface="Arial" panose="020B0604020202020204" pitchFamily="34" charset="0"/>
              <a:buChar char="•"/>
            </a:pPr>
            <a:r>
              <a:rPr lang="en-US" altLang="en-US" sz="2400" b="1" dirty="0">
                <a:solidFill>
                  <a:srgbClr val="0070C0"/>
                </a:solidFill>
                <a:sym typeface="+mn-ea"/>
              </a:rPr>
              <a:t>Determine if the personal information can be used in internet searches</a:t>
            </a:r>
            <a:endParaRPr lang="en-US" sz="2400" dirty="0"/>
          </a:p>
          <a:p>
            <a:pPr marL="1179195" lvl="2" indent="-171450">
              <a:buFont typeface="Arial" panose="020B0604020202020204" pitchFamily="34" charset="0"/>
              <a:buChar char="•"/>
            </a:pPr>
            <a:r>
              <a:rPr lang="en-US" sz="1600" dirty="0">
                <a:solidFill>
                  <a:schemeClr val="tx2"/>
                </a:solidFill>
                <a:sym typeface="+mn-ea"/>
              </a:rPr>
              <a:t>Risks of sharing search information in browser etc.</a:t>
            </a:r>
            <a:endParaRPr lang="en-US" altLang="en-US" sz="24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38</a:t>
            </a:fld>
            <a:endParaRPr lang="it-IT" dirty="0"/>
          </a:p>
        </p:txBody>
      </p:sp>
      <p:sp>
        <p:nvSpPr>
          <p:cNvPr id="4" name="Θέση κειμένου 3"/>
          <p:cNvSpPr>
            <a:spLocks noGrp="1"/>
          </p:cNvSpPr>
          <p:nvPr>
            <p:ph type="body" sz="quarter" idx="13"/>
          </p:nvPr>
        </p:nvSpPr>
        <p:spPr>
          <a:xfrm>
            <a:off x="735013" y="432435"/>
            <a:ext cx="4557712" cy="1071563"/>
          </a:xfrm>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endParaRPr lang="en-US" sz="2400" dirty="0">
              <a:latin typeface="Calibri"/>
              <a:cs typeface="Calibri"/>
              <a:sym typeface="+mn-ea"/>
            </a:endParaRPr>
          </a:p>
        </p:txBody>
      </p:sp>
      <p:pic>
        <p:nvPicPr>
          <p:cNvPr id="5" name="Picture 4"/>
          <p:cNvPicPr>
            <a:picLocks noChangeAspect="1"/>
          </p:cNvPicPr>
          <p:nvPr/>
        </p:nvPicPr>
        <p:blipFill>
          <a:blip r:embed="rId2"/>
          <a:stretch>
            <a:fillRect/>
          </a:stretch>
        </p:blipFill>
        <p:spPr>
          <a:xfrm>
            <a:off x="6998970" y="3182620"/>
            <a:ext cx="3509645" cy="281051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pPr marL="0" lvl="1"/>
            <a:r>
              <a:rPr lang="en-US" sz="2000" dirty="0">
                <a:solidFill>
                  <a:schemeClr val="tx2"/>
                </a:solidFill>
              </a:rPr>
              <a:t>Current </a:t>
            </a:r>
            <a:r>
              <a:rPr lang="en-US" altLang="en-US" sz="2000" dirty="0">
                <a:solidFill>
                  <a:schemeClr val="tx2"/>
                </a:solidFill>
              </a:rPr>
              <a:t>p</a:t>
            </a:r>
            <a:r>
              <a:rPr lang="en-US" sz="2000" dirty="0">
                <a:solidFill>
                  <a:schemeClr val="tx2"/>
                </a:solidFill>
              </a:rPr>
              <a:t>ractices :</a:t>
            </a:r>
            <a:endParaRPr lang="en-US" sz="2400" dirty="0"/>
          </a:p>
          <a:p>
            <a:pPr marL="675640" lvl="1" indent="-171450">
              <a:buFont typeface="Arial" panose="020B0604020202020204" pitchFamily="34" charset="0"/>
              <a:buChar char="•"/>
            </a:pPr>
            <a:r>
              <a:rPr lang="en-US" altLang="en-US" sz="2400" b="1" dirty="0">
                <a:solidFill>
                  <a:srgbClr val="0070C0"/>
                </a:solidFill>
                <a:sym typeface="+mn-ea"/>
              </a:rPr>
              <a:t>If useful information found, investigator to determine</a:t>
            </a:r>
            <a:endParaRPr lang="en-US" sz="2400" dirty="0"/>
          </a:p>
          <a:p>
            <a:pPr marL="1179195" lvl="2" indent="-171450">
              <a:buFont typeface="Arial" panose="020B0604020202020204" pitchFamily="34" charset="0"/>
              <a:buChar char="•"/>
            </a:pPr>
            <a:r>
              <a:rPr lang="en-US" sz="1600" dirty="0">
                <a:solidFill>
                  <a:schemeClr val="tx2"/>
                </a:solidFill>
                <a:sym typeface="+mn-ea"/>
              </a:rPr>
              <a:t>what can be used for further investigation</a:t>
            </a:r>
            <a:endParaRPr lang="en-US" sz="1600" dirty="0">
              <a:solidFill>
                <a:schemeClr val="tx2"/>
              </a:solidFill>
            </a:endParaRPr>
          </a:p>
          <a:p>
            <a:pPr marL="1179195" lvl="2" indent="-171450">
              <a:buFont typeface="Arial" panose="020B0604020202020204" pitchFamily="34" charset="0"/>
              <a:buChar char="•"/>
            </a:pPr>
            <a:r>
              <a:rPr lang="en-US" sz="1600" dirty="0">
                <a:solidFill>
                  <a:schemeClr val="tx2"/>
                </a:solidFill>
                <a:sym typeface="+mn-ea"/>
              </a:rPr>
              <a:t>is information related to the investigation or a false positive</a:t>
            </a:r>
            <a:endParaRPr lang="en-US" sz="2400" dirty="0"/>
          </a:p>
          <a:p>
            <a:pPr marL="675640" lvl="1" indent="-171450" algn="l">
              <a:buFont typeface="Arial" panose="020B0604020202020204" pitchFamily="34" charset="0"/>
              <a:buChar char="•"/>
            </a:pPr>
            <a:r>
              <a:rPr lang="en-US" altLang="en-US" sz="2400" b="1" dirty="0">
                <a:solidFill>
                  <a:srgbClr val="0070C0"/>
                </a:solidFill>
                <a:sym typeface="+mn-ea"/>
              </a:rPr>
              <a:t>Information downloaded and made available in a forensic way</a:t>
            </a:r>
            <a:endParaRPr lang="en-US" altLang="en-US" sz="2400" b="1" dirty="0">
              <a:solidFill>
                <a:srgbClr val="0070C0"/>
              </a:solidFill>
            </a:endParaRPr>
          </a:p>
          <a:p>
            <a:pPr marL="675640" lvl="1" indent="-171450" algn="l">
              <a:buFont typeface="Arial" panose="020B0604020202020204" pitchFamily="34" charset="0"/>
              <a:buChar char="•"/>
            </a:pPr>
            <a:r>
              <a:rPr lang="en-US" altLang="en-US" sz="2400" b="1" dirty="0">
                <a:solidFill>
                  <a:srgbClr val="0070C0"/>
                </a:solidFill>
                <a:sym typeface="+mn-ea"/>
              </a:rPr>
              <a:t>At agreed points Public Prosecutor contacted for legal approval</a:t>
            </a:r>
            <a:endParaRPr lang="en-US" sz="2400" dirty="0"/>
          </a:p>
          <a:p>
            <a:pPr marL="847090" lvl="2" indent="-342900">
              <a:buFont typeface="Arial" panose="020B0604020202020204" pitchFamily="34" charset="0"/>
              <a:buChar char="•"/>
            </a:pPr>
            <a:endParaRPr lang="en-US" sz="24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39</a:t>
            </a:fld>
            <a:endParaRPr lang="it-IT" dirty="0"/>
          </a:p>
        </p:txBody>
      </p:sp>
      <p:sp>
        <p:nvSpPr>
          <p:cNvPr id="4" name="Θέση κειμένου 3"/>
          <p:cNvSpPr>
            <a:spLocks noGrp="1"/>
          </p:cNvSpPr>
          <p:nvPr>
            <p:ph type="body" sz="quarter" idx="13"/>
          </p:nvPr>
        </p:nvSpPr>
        <p:spPr>
          <a:xfrm>
            <a:off x="735013" y="432435"/>
            <a:ext cx="4557712" cy="1071563"/>
          </a:xfrm>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endParaRPr lang="en-US" sz="2400" dirty="0">
              <a:latin typeface="Calibri"/>
              <a:cs typeface="Calibri"/>
              <a:sym typeface="+mn-ea"/>
            </a:endParaRPr>
          </a:p>
        </p:txBody>
      </p:sp>
      <p:pic>
        <p:nvPicPr>
          <p:cNvPr id="7" name="Picture 6"/>
          <p:cNvPicPr>
            <a:picLocks noChangeAspect="1"/>
          </p:cNvPicPr>
          <p:nvPr/>
        </p:nvPicPr>
        <p:blipFill>
          <a:blip r:embed="rId2"/>
          <a:stretch>
            <a:fillRect/>
          </a:stretch>
        </p:blipFill>
        <p:spPr>
          <a:xfrm>
            <a:off x="6269990" y="2200275"/>
            <a:ext cx="3778250" cy="460946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contenuto 1"/>
          <p:cNvSpPr>
            <a:spLocks noGrp="1"/>
          </p:cNvSpPr>
          <p:nvPr>
            <p:ph idx="1"/>
          </p:nvPr>
        </p:nvSpPr>
        <p:spPr/>
        <p:txBody>
          <a:bodyPr>
            <a:noAutofit/>
          </a:bodyPr>
          <a:lstStyle/>
          <a:p>
            <a:pPr marL="285750" indent="-285750">
              <a:buFont typeface="Arial" panose="020B0604020202020204" pitchFamily="34" charset="0"/>
              <a:buChar char="•"/>
            </a:pPr>
            <a:r>
              <a:rPr lang="en-US" altLang="en-US" sz="1800" b="1" dirty="0">
                <a:solidFill>
                  <a:schemeClr val="accent6"/>
                </a:solidFill>
                <a:latin typeface="Pangram" pitchFamily="2" charset="77"/>
                <a:ea typeface="+mn-ea"/>
                <a:cs typeface="+mn-cs"/>
              </a:rPr>
              <a:t>The task has been extensively completed</a:t>
            </a:r>
            <a:endParaRPr lang="en-US" altLang="en-US" sz="1800" b="1" dirty="0">
              <a:solidFill>
                <a:srgbClr val="FF0000"/>
              </a:solidFill>
              <a:latin typeface="Pangram" pitchFamily="2" charset="77"/>
              <a:ea typeface="+mn-ea"/>
              <a:cs typeface="+mn-cs"/>
            </a:endParaRPr>
          </a:p>
          <a:p>
            <a:pPr marL="285750" indent="-285750">
              <a:buFont typeface="Arial" panose="020B0604020202020204" pitchFamily="34" charset="0"/>
              <a:buChar char="•"/>
            </a:pPr>
            <a:r>
              <a:rPr lang="en-US" altLang="en-US" sz="1800" b="1" dirty="0">
                <a:solidFill>
                  <a:srgbClr val="FF0000"/>
                </a:solidFill>
                <a:latin typeface="Pangram" pitchFamily="2" charset="77"/>
                <a:ea typeface="+mn-ea"/>
                <a:cs typeface="+mn-cs"/>
              </a:rPr>
              <a:t>No input has been provided yet</a:t>
            </a:r>
            <a:endParaRPr lang="en-US" altLang="en-US" sz="1800" dirty="0">
              <a:solidFill>
                <a:srgbClr val="FF0000"/>
              </a:solidFill>
              <a:latin typeface="Pangram" pitchFamily="2" charset="77"/>
              <a:ea typeface="+mn-ea"/>
              <a:cs typeface="+mn-cs"/>
            </a:endParaRPr>
          </a:p>
          <a:p>
            <a:pPr marL="313690" lvl="0" indent="-313690" algn="l">
              <a:buFont typeface="Arial" panose="020B0604020202020204" pitchFamily="34" charset="0"/>
              <a:buChar char="•"/>
            </a:pPr>
            <a:r>
              <a:rPr lang="en-US" altLang="en-US" sz="1800" b="1" dirty="0">
                <a:solidFill>
                  <a:schemeClr val="accent2"/>
                </a:solidFill>
                <a:latin typeface="Pangram" pitchFamily="2" charset="77"/>
                <a:ea typeface="+mn-ea"/>
                <a:cs typeface="+mn-cs"/>
              </a:rPr>
              <a:t>Additions and corrections are needed</a:t>
            </a:r>
          </a:p>
        </p:txBody>
      </p:sp>
      <p:sp>
        <p:nvSpPr>
          <p:cNvPr id="3" name="Segnaposto numero diapositiva 2"/>
          <p:cNvSpPr>
            <a:spLocks noGrp="1"/>
          </p:cNvSpPr>
          <p:nvPr>
            <p:ph type="sldNum" sz="quarter" idx="12"/>
          </p:nvPr>
        </p:nvSpPr>
        <p:spPr/>
        <p:txBody>
          <a:bodyPr/>
          <a:lstStyle/>
          <a:p>
            <a:fld id="{1ECA7B76-5FFE-B84B-8D18-C32D522DFC7F}" type="slidenum">
              <a:rPr lang="it-IT" smtClean="0"/>
              <a:t>4</a:t>
            </a:fld>
            <a:endParaRPr lang="it-IT" dirty="0"/>
          </a:p>
        </p:txBody>
      </p:sp>
      <p:sp>
        <p:nvSpPr>
          <p:cNvPr id="4" name="Segnaposto testo 3"/>
          <p:cNvSpPr>
            <a:spLocks noGrp="1"/>
          </p:cNvSpPr>
          <p:nvPr>
            <p:ph type="body" sz="quarter" idx="13"/>
          </p:nvPr>
        </p:nvSpPr>
        <p:spPr/>
        <p:txBody>
          <a:bodyPr>
            <a:normAutofit fontScale="85000" lnSpcReduction="10000"/>
          </a:bodyPr>
          <a:lstStyle/>
          <a:p>
            <a:r>
              <a:rPr lang="en-US" altLang="it-IT" dirty="0"/>
              <a:t>Meanings of colors</a:t>
            </a:r>
          </a:p>
        </p:txBody>
      </p:sp>
      <p:sp>
        <p:nvSpPr>
          <p:cNvPr id="6" name="Rounded Rectangle 5"/>
          <p:cNvSpPr/>
          <p:nvPr/>
        </p:nvSpPr>
        <p:spPr>
          <a:xfrm>
            <a:off x="1096010" y="3748405"/>
            <a:ext cx="4196715" cy="64135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altLang="en-US" dirty="0">
                <a:solidFill>
                  <a:schemeClr val="tx1"/>
                </a:solidFill>
                <a:sym typeface="+mn-ea"/>
              </a:rPr>
              <a:t>Examples or explanations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a:bodyPr>
          <a:lstStyle/>
          <a:p>
            <a:r>
              <a:rPr lang="en-US" sz="2200" dirty="0">
                <a:solidFill>
                  <a:schemeClr val="tx2"/>
                </a:solidFill>
                <a:latin typeface="Pangram" pitchFamily="2" charset="77"/>
                <a:ea typeface="+mn-ea"/>
                <a:cs typeface="+mn-cs"/>
              </a:rPr>
              <a:t>Data to be used:</a:t>
            </a:r>
          </a:p>
          <a:p>
            <a:pPr marL="961390" lvl="1" indent="-457200">
              <a:buFont typeface="Arial" panose="020B0604020202020204" pitchFamily="34" charset="0"/>
              <a:buChar char="•"/>
            </a:pPr>
            <a:r>
              <a:rPr lang="en-US" altLang="en-US" sz="2400" b="1" dirty="0">
                <a:solidFill>
                  <a:srgbClr val="0070C0"/>
                </a:solidFill>
              </a:rPr>
              <a:t>OSINT data are provided, </a:t>
            </a:r>
            <a:r>
              <a:rPr lang="en-US" altLang="en-US" sz="2665" b="1" dirty="0">
                <a:solidFill>
                  <a:srgbClr val="0070C0"/>
                </a:solidFill>
              </a:rPr>
              <a:t>especially keywords in order to generate a public dataset</a:t>
            </a:r>
          </a:p>
          <a:p>
            <a:pPr marL="1179195" lvl="2" indent="-171450" algn="l">
              <a:buFont typeface="Arial" panose="020B0604020202020204" pitchFamily="34" charset="0"/>
              <a:buChar char="•"/>
            </a:pPr>
            <a:r>
              <a:rPr lang="en-US" altLang="en-US" sz="2000" dirty="0">
                <a:solidFill>
                  <a:schemeClr val="tx2"/>
                </a:solidFill>
              </a:rPr>
              <a:t>Text data:</a:t>
            </a:r>
            <a:endParaRPr lang="en-US" sz="2000" dirty="0">
              <a:solidFill>
                <a:schemeClr val="tx2"/>
              </a:solidFill>
            </a:endParaRPr>
          </a:p>
          <a:p>
            <a:pPr marL="1636395" lvl="3" indent="-171450" algn="l">
              <a:buFont typeface="Arial" panose="020B0604020202020204" pitchFamily="34" charset="0"/>
              <a:buChar char="•"/>
            </a:pPr>
            <a:r>
              <a:rPr lang="en-US" sz="1800" dirty="0">
                <a:solidFill>
                  <a:schemeClr val="tx2"/>
                </a:solidFill>
              </a:rPr>
              <a:t>names </a:t>
            </a:r>
            <a:r>
              <a:rPr lang="en-US" altLang="en-US" sz="1800" dirty="0">
                <a:solidFill>
                  <a:schemeClr val="tx2"/>
                </a:solidFill>
              </a:rPr>
              <a:t>and surnames</a:t>
            </a:r>
            <a:endParaRPr lang="en-US" sz="1800" dirty="0">
              <a:solidFill>
                <a:schemeClr val="tx2"/>
              </a:solidFill>
            </a:endParaRPr>
          </a:p>
          <a:p>
            <a:pPr marL="1636395" lvl="3" indent="-171450" algn="l">
              <a:buFont typeface="Arial" panose="020B0604020202020204" pitchFamily="34" charset="0"/>
              <a:buChar char="•"/>
            </a:pPr>
            <a:r>
              <a:rPr lang="en-US" sz="1800" dirty="0">
                <a:solidFill>
                  <a:schemeClr val="tx2"/>
                </a:solidFill>
              </a:rPr>
              <a:t>ip adresses</a:t>
            </a:r>
          </a:p>
          <a:p>
            <a:pPr marL="1636395" lvl="3" indent="-171450" algn="l">
              <a:buFont typeface="Arial" panose="020B0604020202020204" pitchFamily="34" charset="0"/>
              <a:buChar char="•"/>
            </a:pPr>
            <a:r>
              <a:rPr lang="en-US" sz="1800" dirty="0">
                <a:solidFill>
                  <a:schemeClr val="tx2"/>
                </a:solidFill>
              </a:rPr>
              <a:t>emails </a:t>
            </a:r>
            <a:r>
              <a:rPr lang="en-US" altLang="en-US" sz="1800" dirty="0">
                <a:solidFill>
                  <a:schemeClr val="tx2"/>
                </a:solidFill>
              </a:rPr>
              <a:t>(text)</a:t>
            </a:r>
          </a:p>
          <a:p>
            <a:pPr marL="1636395" lvl="3" indent="-171450" algn="l">
              <a:buFont typeface="Arial" panose="020B0604020202020204" pitchFamily="34" charset="0"/>
              <a:buChar char="•"/>
            </a:pPr>
            <a:r>
              <a:rPr lang="en-US" altLang="en-US" sz="1800" dirty="0">
                <a:solidFill>
                  <a:schemeClr val="tx2"/>
                </a:solidFill>
              </a:rPr>
              <a:t>queries (text)</a:t>
            </a:r>
          </a:p>
          <a:p>
            <a:pPr marL="1179195" lvl="2" indent="-171450" algn="l">
              <a:buFont typeface="Arial" panose="020B0604020202020204" pitchFamily="34" charset="0"/>
              <a:buChar char="•"/>
            </a:pPr>
            <a:r>
              <a:rPr lang="en-US" altLang="en-US" sz="1995" dirty="0">
                <a:solidFill>
                  <a:schemeClr val="tx2"/>
                </a:solidFill>
              </a:rPr>
              <a:t>Visual and text data:</a:t>
            </a:r>
          </a:p>
          <a:p>
            <a:pPr marL="1636395" lvl="3" indent="-171450" algn="l">
              <a:buFont typeface="Arial" panose="020B0604020202020204" pitchFamily="34" charset="0"/>
              <a:buChar char="•"/>
            </a:pPr>
            <a:r>
              <a:rPr lang="en-US" altLang="en-US" sz="1795" dirty="0">
                <a:solidFill>
                  <a:schemeClr val="tx2"/>
                </a:solidFill>
              </a:rPr>
              <a:t>online web sites (sites of drugs)</a:t>
            </a:r>
            <a:endParaRPr lang="en-US" sz="1795" dirty="0">
              <a:solidFill>
                <a:schemeClr val="tx2"/>
              </a:solidFill>
            </a:endParaRPr>
          </a:p>
          <a:p>
            <a:pPr marL="1636395" lvl="3" indent="-171450" algn="l">
              <a:buFont typeface="Arial" panose="020B0604020202020204" pitchFamily="34" charset="0"/>
              <a:buChar char="•"/>
            </a:pPr>
            <a:r>
              <a:rPr lang="en-US" sz="1800" dirty="0">
                <a:solidFill>
                  <a:schemeClr val="tx2"/>
                </a:solidFill>
              </a:rPr>
              <a:t>social media accounts </a:t>
            </a:r>
            <a:endParaRPr lang="en-US" altLang="en-US" sz="1800" b="1"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40</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p>
        </p:txBody>
      </p:sp>
      <p:pic>
        <p:nvPicPr>
          <p:cNvPr id="8" name="Picture 7"/>
          <p:cNvPicPr>
            <a:picLocks noChangeAspect="1"/>
          </p:cNvPicPr>
          <p:nvPr/>
        </p:nvPicPr>
        <p:blipFill>
          <a:blip r:embed="rId2"/>
          <a:stretch>
            <a:fillRect/>
          </a:stretch>
        </p:blipFill>
        <p:spPr>
          <a:xfrm>
            <a:off x="6289675" y="2131695"/>
            <a:ext cx="4117975" cy="2742565"/>
          </a:xfrm>
          <a:prstGeom prst="rect">
            <a:avLst/>
          </a:prstGeom>
        </p:spPr>
      </p:pic>
      <p:pic>
        <p:nvPicPr>
          <p:cNvPr id="9" name="Picture 8"/>
          <p:cNvPicPr>
            <a:picLocks noChangeAspect="1"/>
          </p:cNvPicPr>
          <p:nvPr/>
        </p:nvPicPr>
        <p:blipFill>
          <a:blip r:embed="rId3"/>
          <a:srcRect/>
          <a:stretch>
            <a:fillRect/>
          </a:stretch>
        </p:blipFill>
        <p:spPr>
          <a:xfrm>
            <a:off x="6839585" y="4874260"/>
            <a:ext cx="2855595" cy="239966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endParaRPr lang="en-US" sz="24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41</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p>
        </p:txBody>
      </p:sp>
      <p:sp>
        <p:nvSpPr>
          <p:cNvPr id="8" name="Rounded Rectangle 7"/>
          <p:cNvSpPr/>
          <p:nvPr/>
        </p:nvSpPr>
        <p:spPr>
          <a:xfrm>
            <a:off x="735330" y="2750820"/>
            <a:ext cx="9220200" cy="158242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dirty="0">
                <a:solidFill>
                  <a:schemeClr val="tx2"/>
                </a:solidFill>
                <a:sym typeface="+mn-ea"/>
              </a:rPr>
              <a:t>“Build an </a:t>
            </a:r>
            <a:r>
              <a:rPr lang="en-US" altLang="en-US" b="1" dirty="0">
                <a:solidFill>
                  <a:schemeClr val="tx2"/>
                </a:solidFill>
                <a:sym typeface="+mn-ea"/>
              </a:rPr>
              <a:t>internet profile</a:t>
            </a:r>
            <a:r>
              <a:rPr lang="en-US" altLang="en-US" dirty="0">
                <a:solidFill>
                  <a:schemeClr val="tx2"/>
                </a:solidFill>
                <a:sym typeface="+mn-ea"/>
              </a:rPr>
              <a:t> for a person in order to decide if this user/person is suspect or not. Additionaly,</a:t>
            </a:r>
            <a:r>
              <a:rPr lang="en-US" altLang="en-US" b="1" dirty="0">
                <a:solidFill>
                  <a:schemeClr val="tx2"/>
                </a:solidFill>
                <a:sym typeface="+mn-ea"/>
              </a:rPr>
              <a:t> the berhavior of the person should be cachted </a:t>
            </a:r>
            <a:r>
              <a:rPr lang="en-US" altLang="en-US" dirty="0">
                <a:solidFill>
                  <a:schemeClr val="tx2"/>
                </a:solidFill>
                <a:sym typeface="+mn-ea"/>
              </a:rPr>
              <a:t>from the system. Specifically, the </a:t>
            </a:r>
            <a:r>
              <a:rPr lang="en-US" altLang="en-US" b="1" dirty="0">
                <a:solidFill>
                  <a:schemeClr val="tx2"/>
                </a:solidFill>
                <a:sym typeface="+mn-ea"/>
              </a:rPr>
              <a:t>non-physical behaviour</a:t>
            </a:r>
            <a:r>
              <a:rPr lang="en-US" altLang="en-US" dirty="0">
                <a:solidFill>
                  <a:schemeClr val="tx2"/>
                </a:solidFill>
                <a:sym typeface="+mn-ea"/>
              </a:rPr>
              <a:t> (possible the person has make use of drugs should be detected). Furthermore, criminal activities s</a:t>
            </a:r>
            <a:r>
              <a:rPr lang="en-US" altLang="en-US" b="1" dirty="0">
                <a:solidFill>
                  <a:schemeClr val="tx2"/>
                </a:solidFill>
                <a:sym typeface="+mn-ea"/>
              </a:rPr>
              <a:t>uch as online drug selling should be detected</a:t>
            </a:r>
            <a:r>
              <a:rPr lang="en-US" altLang="en-US" dirty="0">
                <a:solidFill>
                  <a:schemeClr val="tx2"/>
                </a:solidFill>
                <a:sym typeface="+mn-ea"/>
              </a:rPr>
              <a:t>.”</a:t>
            </a:r>
            <a:endParaRPr lang="en-US" altLang="en-US" dirty="0">
              <a:solidFill>
                <a:schemeClr val="tx1"/>
              </a:solidFill>
              <a:sym typeface="+mn-ea"/>
            </a:endParaRPr>
          </a:p>
        </p:txBody>
      </p:sp>
      <p:sp>
        <p:nvSpPr>
          <p:cNvPr id="5" name="Rounded Rectangle 4"/>
          <p:cNvSpPr/>
          <p:nvPr/>
        </p:nvSpPr>
        <p:spPr>
          <a:xfrm>
            <a:off x="735965" y="4386580"/>
            <a:ext cx="9220200" cy="250634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sz="1400" b="1" dirty="0">
                <a:solidFill>
                  <a:schemeClr val="tx2"/>
                </a:solidFill>
                <a:sym typeface="+mn-ea"/>
              </a:rPr>
              <a:t>Input</a:t>
            </a:r>
            <a:r>
              <a:rPr lang="en-US" altLang="en-US" sz="1400" dirty="0">
                <a:solidFill>
                  <a:schemeClr val="tx2"/>
                </a:solidFill>
                <a:sym typeface="+mn-ea"/>
              </a:rPr>
              <a:t>: A picture that describes e.g. a NPS should be fed as input.</a:t>
            </a:r>
          </a:p>
          <a:p>
            <a:pPr marL="504190" lvl="3" algn="l">
              <a:buFont typeface="Arial" panose="020B0604020202020204" pitchFamily="34" charset="0"/>
            </a:pPr>
            <a:r>
              <a:rPr lang="en-US" altLang="en-US" sz="1400" b="1" dirty="0">
                <a:solidFill>
                  <a:schemeClr val="tx2"/>
                </a:solidFill>
                <a:sym typeface="+mn-ea"/>
              </a:rPr>
              <a:t>Output:</a:t>
            </a:r>
            <a:r>
              <a:rPr lang="en-US" altLang="en-US" sz="1400" dirty="0">
                <a:solidFill>
                  <a:schemeClr val="tx2"/>
                </a:solidFill>
                <a:sym typeface="+mn-ea"/>
              </a:rPr>
              <a:t> A set of similar content should be presented, in this case pictures that contains NPS should be returned</a:t>
            </a:r>
          </a:p>
          <a:p>
            <a:pPr marL="504190" lvl="3" algn="l">
              <a:buFont typeface="Arial" panose="020B0604020202020204" pitchFamily="34" charset="0"/>
            </a:pPr>
            <a:endParaRPr lang="en-US" altLang="en-US" sz="1400" dirty="0">
              <a:solidFill>
                <a:schemeClr val="tx2"/>
              </a:solidFill>
              <a:sym typeface="+mn-ea"/>
            </a:endParaRPr>
          </a:p>
          <a:p>
            <a:pPr marL="504190" lvl="3" algn="l">
              <a:buFont typeface="Arial" panose="020B0604020202020204" pitchFamily="34" charset="0"/>
            </a:pPr>
            <a:r>
              <a:rPr lang="en-US" altLang="en-US" sz="1400" b="1" dirty="0">
                <a:solidFill>
                  <a:schemeClr val="tx2"/>
                </a:solidFill>
                <a:sym typeface="+mn-ea"/>
              </a:rPr>
              <a:t>Input</a:t>
            </a:r>
            <a:r>
              <a:rPr lang="en-US" altLang="en-US" sz="1400" dirty="0">
                <a:solidFill>
                  <a:schemeClr val="tx2"/>
                </a:solidFill>
                <a:sym typeface="+mn-ea"/>
              </a:rPr>
              <a:t>: A facebook profile of a possible suspect could be gived as input.</a:t>
            </a:r>
          </a:p>
          <a:p>
            <a:pPr marL="504190" lvl="3" algn="l">
              <a:buFont typeface="Arial" panose="020B0604020202020204" pitchFamily="34" charset="0"/>
            </a:pPr>
            <a:r>
              <a:rPr lang="en-US" altLang="en-US" sz="1400" b="1" dirty="0">
                <a:solidFill>
                  <a:schemeClr val="tx2"/>
                </a:solidFill>
                <a:sym typeface="+mn-ea"/>
              </a:rPr>
              <a:t>Output:</a:t>
            </a:r>
            <a:r>
              <a:rPr lang="en-US" altLang="en-US" sz="1400" dirty="0">
                <a:solidFill>
                  <a:schemeClr val="tx2"/>
                </a:solidFill>
                <a:sym typeface="+mn-ea"/>
              </a:rPr>
              <a:t> A set of a text and visual content should be returned. The system should define if this person is possible suspect after analyzing his identity (person detection) on large scale databases </a:t>
            </a:r>
          </a:p>
          <a:p>
            <a:pPr marL="504190" lvl="3" algn="l">
              <a:buFont typeface="Arial" panose="020B0604020202020204" pitchFamily="34" charset="0"/>
            </a:pPr>
            <a:endParaRPr lang="en-US" altLang="en-US" sz="1400" dirty="0">
              <a:solidFill>
                <a:schemeClr val="tx1"/>
              </a:solidFill>
              <a:sym typeface="+mn-ea"/>
            </a:endParaRPr>
          </a:p>
          <a:p>
            <a:pPr marL="504190" lvl="3" algn="l">
              <a:buFont typeface="Arial" panose="020B0604020202020204" pitchFamily="34" charset="0"/>
            </a:pPr>
            <a:r>
              <a:rPr lang="en-US" altLang="en-US" sz="1400" b="1" dirty="0">
                <a:solidFill>
                  <a:schemeClr val="tx2"/>
                </a:solidFill>
                <a:sym typeface="+mn-ea"/>
              </a:rPr>
              <a:t>Input : </a:t>
            </a:r>
            <a:r>
              <a:rPr lang="en-US" altLang="en-US" sz="1400" dirty="0">
                <a:solidFill>
                  <a:schemeClr val="tx2"/>
                </a:solidFill>
                <a:sym typeface="+mn-ea"/>
              </a:rPr>
              <a:t>set of videos could be given as input</a:t>
            </a:r>
          </a:p>
          <a:p>
            <a:pPr marL="504190" lvl="3" algn="l">
              <a:buFont typeface="Arial" panose="020B0604020202020204" pitchFamily="34" charset="0"/>
            </a:pPr>
            <a:r>
              <a:rPr lang="en-US" altLang="en-US" sz="1400" b="1" dirty="0">
                <a:solidFill>
                  <a:schemeClr val="tx2"/>
                </a:solidFill>
                <a:sym typeface="+mn-ea"/>
              </a:rPr>
              <a:t>Output:</a:t>
            </a:r>
            <a:r>
              <a:rPr lang="en-US" altLang="en-US" sz="1400" dirty="0">
                <a:solidFill>
                  <a:schemeClr val="tx2"/>
                </a:solidFill>
                <a:sym typeface="+mn-ea"/>
              </a:rPr>
              <a:t> detection of non-physical actions such as make use of a drung , drug effects should be extracted.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914400" lvl="1" indent="-457200">
              <a:buFont typeface="+mj-lt"/>
              <a:buAutoNum type="arabicPeriod"/>
            </a:pPr>
            <a:r>
              <a:rPr lang="en-US" altLang="en-US" sz="2205" b="1" dirty="0">
                <a:solidFill>
                  <a:schemeClr val="accent2"/>
                </a:solidFill>
                <a:latin typeface="Pangram" pitchFamily="2" charset="77"/>
                <a:ea typeface="+mn-ea"/>
                <a:cs typeface="+mn-cs"/>
              </a:rPr>
              <a:t>Titlte is </a:t>
            </a:r>
            <a:r>
              <a:rPr lang="en-US" altLang="en-US" sz="2205" b="1" dirty="0">
                <a:solidFill>
                  <a:schemeClr val="accent2"/>
                </a:solidFill>
              </a:rPr>
              <a:t>missing. Does the parther agree with the selected tittle?</a:t>
            </a:r>
            <a:endParaRPr lang="en-US" altLang="en-US" sz="2205" b="1" dirty="0">
              <a:solidFill>
                <a:schemeClr val="accent2"/>
              </a:solidFill>
              <a:latin typeface="Pangram" pitchFamily="2" charset="77"/>
              <a:ea typeface="+mn-ea"/>
              <a:cs typeface="+mn-cs"/>
            </a:endParaRPr>
          </a:p>
          <a:p>
            <a:pPr marL="914400" lvl="1" indent="-457200">
              <a:buFont typeface="+mj-lt"/>
              <a:buAutoNum type="arabicPeriod"/>
            </a:pPr>
            <a:r>
              <a:rPr lang="en-US" sz="2205" b="1" dirty="0">
                <a:solidFill>
                  <a:srgbClr val="FF0000"/>
                </a:solidFill>
              </a:rPr>
              <a:t>The scenario Narrative is missing</a:t>
            </a:r>
          </a:p>
          <a:p>
            <a:pPr marL="1417955" lvl="2" indent="-457200">
              <a:buFont typeface="Arial" panose="020B0604020202020204" pitchFamily="34" charset="0"/>
              <a:buChar char="•"/>
            </a:pPr>
            <a:r>
              <a:rPr lang="en-US" sz="2000" b="1" dirty="0">
                <a:solidFill>
                  <a:srgbClr val="FF0000"/>
                </a:solidFill>
              </a:rPr>
              <a:t>Additional feedback is necessary  </a:t>
            </a:r>
            <a:endParaRPr lang="en-US" altLang="en-US" sz="2205" b="1" dirty="0">
              <a:solidFill>
                <a:schemeClr val="accent2"/>
              </a:solidFill>
              <a:latin typeface="Pangram" pitchFamily="2" charset="77"/>
              <a:ea typeface="+mn-ea"/>
              <a:cs typeface="+mn-cs"/>
            </a:endParaRPr>
          </a:p>
          <a:p>
            <a:pPr marL="914400" lvl="1" indent="-457200">
              <a:buFont typeface="+mj-lt"/>
              <a:buAutoNum type="arabicPeriod"/>
            </a:pPr>
            <a:r>
              <a:rPr lang="en-US" altLang="en-US" sz="2205" b="1" dirty="0">
                <a:solidFill>
                  <a:schemeClr val="accent2"/>
                </a:solidFill>
                <a:latin typeface="Pangram" pitchFamily="2" charset="77"/>
                <a:ea typeface="+mn-ea"/>
                <a:cs typeface="+mn-cs"/>
              </a:rPr>
              <a:t>Does the partner agree with the aforementioned objectives of the scenario?</a:t>
            </a:r>
          </a:p>
          <a:p>
            <a:r>
              <a:rPr lang="en-US" sz="2200" dirty="0">
                <a:solidFill>
                  <a:schemeClr val="tx2"/>
                </a:solidFill>
                <a:latin typeface="Pangram" pitchFamily="2" charset="77"/>
                <a:ea typeface="+mn-ea"/>
                <a:cs typeface="+mn-cs"/>
              </a:rPr>
              <a:t>Status of action points of the last Telco: </a:t>
            </a:r>
          </a:p>
          <a:p>
            <a:pPr marL="0" lvl="1" indent="-457200" algn="l">
              <a:buFont typeface="Arial" panose="020B0604020202020204" pitchFamily="34" charset="0"/>
            </a:pPr>
            <a:r>
              <a:rPr lang="en-US" altLang="en-US" sz="2205" b="1" dirty="0">
                <a:solidFill>
                  <a:srgbClr val="00B050"/>
                </a:solidFill>
                <a:sym typeface="+mn-ea"/>
              </a:rPr>
              <a:t>	No action points</a:t>
            </a:r>
            <a:endParaRPr lang="en-US" altLang="en-US" sz="2205" b="1" dirty="0">
              <a:solidFill>
                <a:srgbClr val="00B050"/>
              </a:solidFill>
              <a:latin typeface="Pangram" pitchFamily="2" charset="77"/>
              <a:ea typeface="+mn-ea"/>
              <a:cs typeface="+mn-cs"/>
              <a:sym typeface="+mn-ea"/>
            </a:endParaRPr>
          </a:p>
          <a:p>
            <a:pPr marL="961390" lvl="1" indent="-457200" algn="l">
              <a:buFont typeface="Arial" panose="020B0604020202020204" pitchFamily="34" charset="0"/>
            </a:pPr>
            <a:endParaRPr lang="en-US" altLang="en-US" sz="2205" b="1" dirty="0">
              <a:solidFill>
                <a:srgbClr val="00B050"/>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42</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400" dirty="0">
                <a:latin typeface="Calibri"/>
                <a:cs typeface="Calibri"/>
                <a:sym typeface="+mn-ea"/>
              </a:rPr>
              <a:t>Scenario </a:t>
            </a:r>
            <a:r>
              <a:rPr lang="en-US" altLang="en-US" sz="2400" dirty="0">
                <a:latin typeface="Calibri"/>
                <a:cs typeface="Calibri"/>
                <a:sym typeface="+mn-ea"/>
              </a:rPr>
              <a:t>5</a:t>
            </a:r>
            <a:r>
              <a:rPr lang="en-US" sz="2400" dirty="0">
                <a:latin typeface="Calibri"/>
                <a:cs typeface="Calibri"/>
                <a:sym typeface="+mn-ea"/>
              </a:rPr>
              <a:t>: Counterfeit/falsified medicine, drugs and NPS </a:t>
            </a:r>
            <a:r>
              <a:rPr lang="en-US" altLang="en-US" sz="2400" dirty="0">
                <a:latin typeface="Calibri"/>
                <a:cs typeface="Calibri"/>
                <a:sym typeface="+mn-ea"/>
              </a:rPr>
              <a:t>(NPN)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6</a:t>
            </a:r>
            <a:r>
              <a:rPr lang="en-US" sz="4000" dirty="0">
                <a:solidFill>
                  <a:schemeClr val="bg1"/>
                </a:solidFill>
                <a:latin typeface="Calibri"/>
                <a:cs typeface="Calibri"/>
              </a:rPr>
              <a:t>: </a:t>
            </a:r>
            <a:r>
              <a:rPr lang="en-US" altLang="en-US" sz="4000" dirty="0">
                <a:solidFill>
                  <a:schemeClr val="bg1"/>
                </a:solidFill>
                <a:latin typeface="Calibri"/>
                <a:cs typeface="Calibri"/>
                <a:sym typeface="+mn-ea"/>
              </a:rPr>
              <a:t>Buy substances in order to make drugs</a:t>
            </a:r>
            <a:endParaRPr lang="en-US" alt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43</a:t>
            </a:fld>
            <a:endParaRPr lang="it-IT"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a:bodyPr>
          <a:lstStyle/>
          <a:p>
            <a:r>
              <a:rPr lang="en-US" sz="2900" dirty="0">
                <a:solidFill>
                  <a:schemeClr val="tx2"/>
                </a:solidFill>
                <a:latin typeface="Pangram" pitchFamily="2" charset="77"/>
                <a:ea typeface="+mn-ea"/>
                <a:cs typeface="+mn-cs"/>
              </a:rPr>
              <a:t>Scenario description:</a:t>
            </a:r>
            <a:endParaRPr lang="en-US" sz="1600" dirty="0">
              <a:solidFill>
                <a:schemeClr val="tx2"/>
              </a:solidFill>
              <a:sym typeface="+mn-ea"/>
            </a:endParaRPr>
          </a:p>
          <a:p>
            <a:pPr marL="847090" lvl="1" indent="-342900">
              <a:lnSpc>
                <a:spcPct val="90000"/>
              </a:lnSpc>
              <a:buFont typeface="Arial" panose="020B0604020202020204" pitchFamily="34" charset="0"/>
              <a:buChar char="•"/>
            </a:pPr>
            <a:r>
              <a:rPr lang="en-US" sz="2400" b="1" dirty="0">
                <a:solidFill>
                  <a:srgbClr val="0070C0"/>
                </a:solidFill>
                <a:sym typeface="+mn-ea"/>
              </a:rPr>
              <a:t>There was an internet website: http://www.odczynnikichemiczne.net.pl</a:t>
            </a:r>
          </a:p>
          <a:p>
            <a:pPr marL="847090" lvl="1" indent="-342900">
              <a:lnSpc>
                <a:spcPct val="90000"/>
              </a:lnSpc>
              <a:buFont typeface="Arial" panose="020B0604020202020204" pitchFamily="34" charset="0"/>
              <a:buChar char="•"/>
            </a:pPr>
            <a:r>
              <a:rPr lang="en-US" sz="2400" b="1" dirty="0">
                <a:solidFill>
                  <a:srgbClr val="0070C0"/>
                </a:solidFill>
                <a:sym typeface="+mn-ea"/>
              </a:rPr>
              <a:t>It was possible to buy on this website all the chemical substances which are needed to produce NPS. Most of them were NPS itself. </a:t>
            </a:r>
          </a:p>
          <a:p>
            <a:pPr marL="1247140" lvl="4" indent="-285750" algn="l">
              <a:lnSpc>
                <a:spcPct val="90000"/>
              </a:lnSpc>
              <a:buFont typeface="Arial" panose="020B0604020202020204" pitchFamily="34" charset="0"/>
              <a:buChar char="•"/>
            </a:pPr>
            <a:r>
              <a:rPr lang="en-US" sz="1600" dirty="0">
                <a:solidFill>
                  <a:schemeClr val="tx2"/>
                </a:solidFill>
                <a:sym typeface="+mn-ea"/>
              </a:rPr>
              <a:t>Make profit by working on the edge of law</a:t>
            </a:r>
          </a:p>
          <a:p>
            <a:pPr marL="1247140" lvl="4" indent="-285750" algn="l">
              <a:lnSpc>
                <a:spcPct val="90000"/>
              </a:lnSpc>
              <a:buFont typeface="Arial" panose="020B0604020202020204" pitchFamily="34" charset="0"/>
              <a:buChar char="•"/>
            </a:pPr>
            <a:r>
              <a:rPr lang="en-US" sz="1600" dirty="0">
                <a:solidFill>
                  <a:schemeClr val="tx2"/>
                </a:solidFill>
                <a:sym typeface="+mn-ea"/>
              </a:rPr>
              <a:t>Importing NPS from China, middle east, Balkans, and other countries</a:t>
            </a:r>
          </a:p>
          <a:p>
            <a:pPr marL="1247140" lvl="4" indent="-285750" algn="l">
              <a:lnSpc>
                <a:spcPct val="90000"/>
              </a:lnSpc>
              <a:buFont typeface="Arial" panose="020B0604020202020204" pitchFamily="34" charset="0"/>
              <a:buChar char="•"/>
            </a:pPr>
            <a:r>
              <a:rPr lang="en-US" sz="1600" dirty="0">
                <a:solidFill>
                  <a:schemeClr val="tx2"/>
                </a:solidFill>
                <a:sym typeface="+mn-ea"/>
              </a:rPr>
              <a:t>Selling variaty of quantities</a:t>
            </a:r>
          </a:p>
          <a:p>
            <a:pPr marL="1247140" lvl="4" indent="-285750" algn="l">
              <a:lnSpc>
                <a:spcPct val="90000"/>
              </a:lnSpc>
              <a:buFont typeface="Arial" panose="020B0604020202020204" pitchFamily="34" charset="0"/>
              <a:buChar char="•"/>
            </a:pPr>
            <a:r>
              <a:rPr lang="en-US" sz="1600" dirty="0">
                <a:solidFill>
                  <a:schemeClr val="tx2"/>
                </a:solidFill>
                <a:sym typeface="+mn-ea"/>
              </a:rPr>
              <a:t>Accepted payments in cash, money transfers cryptocurrecnies and others.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6</a:t>
            </a:r>
            <a:r>
              <a:rPr lang="en-US" sz="2600" dirty="0">
                <a:latin typeface="Calibri"/>
                <a:cs typeface="Calibri"/>
                <a:sym typeface="+mn-ea"/>
              </a:rPr>
              <a:t>: </a:t>
            </a:r>
            <a:r>
              <a:rPr lang="en-US" altLang="en-US" sz="2600" dirty="0">
                <a:latin typeface="Calibri"/>
                <a:cs typeface="Calibri"/>
                <a:sym typeface="+mn-ea"/>
              </a:rPr>
              <a:t>Buy substances in order to make drugs (KWPG)</a:t>
            </a:r>
          </a:p>
        </p:txBody>
      </p:sp>
      <p:pic>
        <p:nvPicPr>
          <p:cNvPr id="6" name="Picture 5"/>
          <p:cNvPicPr>
            <a:picLocks noChangeAspect="1"/>
          </p:cNvPicPr>
          <p:nvPr/>
        </p:nvPicPr>
        <p:blipFill>
          <a:blip r:embed="rId2"/>
          <a:srcRect/>
          <a:stretch>
            <a:fillRect/>
          </a:stretch>
        </p:blipFill>
        <p:spPr>
          <a:xfrm>
            <a:off x="6694170" y="3088005"/>
            <a:ext cx="3829050" cy="318960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It was important to establish all the individuals who bought the stuff in order to be able to prove that the suspect was launching new products which are dangerous for huma’s life and health and that he was aware of it.</a:t>
            </a:r>
          </a:p>
          <a:p>
            <a:pPr marL="789940" lvl="1" indent="-285750">
              <a:buFont typeface="Arial" panose="020B0604020202020204" pitchFamily="34" charset="0"/>
              <a:buChar char="•"/>
            </a:pPr>
            <a:r>
              <a:rPr lang="en-US" altLang="en-US" sz="1600" b="1" dirty="0">
                <a:solidFill>
                  <a:srgbClr val="0070C0"/>
                </a:solidFill>
                <a:sym typeface="+mn-ea"/>
              </a:rPr>
              <a:t>W</a:t>
            </a:r>
            <a:r>
              <a:rPr lang="en-US" sz="1600" b="1" dirty="0">
                <a:solidFill>
                  <a:srgbClr val="0070C0"/>
                </a:solidFill>
                <a:sym typeface="+mn-ea"/>
              </a:rPr>
              <a:t>e were manually searching the internet for above mentioned frazes and for all pieces of information we had about the buyers</a:t>
            </a:r>
          </a:p>
          <a:p>
            <a:pPr marL="789940" lvl="1" indent="-285750">
              <a:buFont typeface="Arial" panose="020B0604020202020204" pitchFamily="34" charset="0"/>
              <a:buChar char="•"/>
            </a:pPr>
            <a:r>
              <a:rPr lang="en-US" sz="1600" b="1" dirty="0">
                <a:solidFill>
                  <a:srgbClr val="0070C0"/>
                </a:solidFill>
                <a:sym typeface="+mn-ea"/>
              </a:rPr>
              <a:t>Within this case and others – as a monitoring of the phenomena – we are also trying to find out where were the photos taken and the movies made, who is in the photos and movies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6</a:t>
            </a:r>
            <a:r>
              <a:rPr lang="en-US" sz="2600" dirty="0">
                <a:latin typeface="Calibri"/>
                <a:cs typeface="Calibri"/>
                <a:sym typeface="+mn-ea"/>
              </a:rPr>
              <a:t>: </a:t>
            </a:r>
            <a:r>
              <a:rPr lang="en-US" altLang="en-US" sz="2600" dirty="0">
                <a:latin typeface="Calibri"/>
                <a:cs typeface="Calibri"/>
                <a:sym typeface="+mn-ea"/>
              </a:rPr>
              <a:t>Buy substances in order to make drugs (KWPG)</a:t>
            </a:r>
          </a:p>
        </p:txBody>
      </p:sp>
      <p:pic>
        <p:nvPicPr>
          <p:cNvPr id="5" name="Picture 4"/>
          <p:cNvPicPr>
            <a:picLocks noChangeAspect="1"/>
          </p:cNvPicPr>
          <p:nvPr/>
        </p:nvPicPr>
        <p:blipFill>
          <a:blip r:embed="rId2"/>
          <a:stretch>
            <a:fillRect/>
          </a:stretch>
        </p:blipFill>
        <p:spPr>
          <a:xfrm>
            <a:off x="6082665" y="2956560"/>
            <a:ext cx="4266565" cy="240157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3418205"/>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1600" dirty="0">
                <a:solidFill>
                  <a:schemeClr val="tx2"/>
                </a:solidFill>
                <a:sym typeface="+mn-ea"/>
              </a:rPr>
              <a:t>Type of data :  active substances of NPS, few </a:t>
            </a:r>
            <a:r>
              <a:rPr lang="en-US" altLang="en-US" sz="1600" dirty="0">
                <a:solidFill>
                  <a:schemeClr val="tx2"/>
                </a:solidFill>
                <a:sym typeface="+mn-ea"/>
              </a:rPr>
              <a:t>images</a:t>
            </a:r>
            <a:endParaRPr lang="en-US" sz="1600" dirty="0">
              <a:solidFill>
                <a:schemeClr val="tx2"/>
              </a:solidFill>
              <a:sym typeface="+mn-ea"/>
            </a:endParaRPr>
          </a:p>
          <a:p>
            <a:pPr marL="1247140" lvl="4" indent="-285750" algn="l">
              <a:buFont typeface="Arial" panose="020B0604020202020204" pitchFamily="34" charset="0"/>
              <a:buChar char="•"/>
            </a:pPr>
            <a:r>
              <a:rPr lang="en-US" sz="1600" b="1" dirty="0">
                <a:solidFill>
                  <a:srgbClr val="00B050"/>
                </a:solidFill>
              </a:rPr>
              <a:t>keywords, links , youtube videos </a:t>
            </a:r>
            <a:r>
              <a:rPr lang="en-US" altLang="en-US" sz="1600" b="1" dirty="0">
                <a:solidFill>
                  <a:srgbClr val="00B050"/>
                </a:solidFill>
              </a:rPr>
              <a:t>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6</a:t>
            </a:r>
            <a:r>
              <a:rPr lang="en-US" sz="2600" dirty="0">
                <a:latin typeface="Calibri"/>
                <a:cs typeface="Calibri"/>
                <a:sym typeface="+mn-ea"/>
              </a:rPr>
              <a:t>: </a:t>
            </a:r>
            <a:r>
              <a:rPr lang="en-US" altLang="en-US" sz="2600" dirty="0">
                <a:latin typeface="Calibri"/>
                <a:cs typeface="Calibri"/>
                <a:sym typeface="+mn-ea"/>
              </a:rPr>
              <a:t>Buy substances in order to make drugs (KWPG)</a:t>
            </a:r>
          </a:p>
        </p:txBody>
      </p:sp>
      <p:pic>
        <p:nvPicPr>
          <p:cNvPr id="5" name="Picture 4"/>
          <p:cNvPicPr>
            <a:picLocks noChangeAspect="1"/>
          </p:cNvPicPr>
          <p:nvPr/>
        </p:nvPicPr>
        <p:blipFill>
          <a:blip r:embed="rId2"/>
          <a:stretch>
            <a:fillRect/>
          </a:stretch>
        </p:blipFill>
        <p:spPr>
          <a:xfrm>
            <a:off x="6849110" y="1828165"/>
            <a:ext cx="3361690" cy="3380740"/>
          </a:xfrm>
          <a:prstGeom prst="rect">
            <a:avLst/>
          </a:prstGeom>
        </p:spPr>
      </p:pic>
      <p:pic>
        <p:nvPicPr>
          <p:cNvPr id="7" name="Picture 6"/>
          <p:cNvPicPr>
            <a:picLocks noChangeAspect="1"/>
          </p:cNvPicPr>
          <p:nvPr/>
        </p:nvPicPr>
        <p:blipFill>
          <a:blip r:embed="rId3"/>
          <a:stretch>
            <a:fillRect/>
          </a:stretch>
        </p:blipFill>
        <p:spPr>
          <a:xfrm>
            <a:off x="6858635" y="5492115"/>
            <a:ext cx="3352165" cy="11239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fontScale="97500" lnSpcReduction="10000"/>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a:t>
            </a:r>
            <a:r>
              <a:rPr lang="en-US" sz="2200" dirty="0">
                <a:solidFill>
                  <a:schemeClr val="tx2"/>
                </a:solidFill>
                <a:latin typeface="Pangram" pitchFamily="2" charset="77"/>
                <a:ea typeface="+mn-ea"/>
                <a:cs typeface="+mn-cs"/>
              </a:rPr>
              <a:t>:</a:t>
            </a:r>
          </a:p>
          <a:p>
            <a:pPr marL="847090" lvl="1" indent="-342900">
              <a:buFont typeface="Arial" panose="020B0604020202020204" pitchFamily="34" charset="0"/>
              <a:buChar char="•"/>
            </a:pPr>
            <a:r>
              <a:rPr lang="en-US" sz="2400" b="1" dirty="0">
                <a:solidFill>
                  <a:srgbClr val="0070C0"/>
                </a:solidFill>
                <a:latin typeface="Pangram" pitchFamily="2" charset="77"/>
                <a:ea typeface="+mn-ea"/>
                <a:cs typeface="+mn-cs"/>
              </a:rPr>
              <a:t>Visual data</a:t>
            </a:r>
            <a:r>
              <a:rPr lang="en-US" sz="2400" dirty="0">
                <a:solidFill>
                  <a:srgbClr val="0070C0"/>
                </a:solidFill>
                <a:latin typeface="Pangram" pitchFamily="2" charset="77"/>
                <a:ea typeface="+mn-ea"/>
                <a:cs typeface="+mn-cs"/>
              </a:rPr>
              <a:t> </a:t>
            </a:r>
            <a:r>
              <a:rPr lang="en-US" sz="1800" dirty="0">
                <a:solidFill>
                  <a:schemeClr val="tx2"/>
                </a:solidFill>
                <a:latin typeface="Pangram" pitchFamily="2" charset="77"/>
                <a:ea typeface="+mn-ea"/>
                <a:cs typeface="+mn-cs"/>
              </a:rPr>
              <a:t>could be used in order to achieve the objectives of the scenario. Specifically, a dataset of images could be used in order to</a:t>
            </a:r>
            <a:r>
              <a:rPr lang="en-US" sz="2400" dirty="0">
                <a:solidFill>
                  <a:srgbClr val="0070C0"/>
                </a:solidFill>
                <a:latin typeface="Pangram" pitchFamily="2" charset="77"/>
                <a:ea typeface="+mn-ea"/>
                <a:cs typeface="+mn-cs"/>
              </a:rPr>
              <a:t> </a:t>
            </a:r>
            <a:r>
              <a:rPr lang="en-US" sz="2400" b="1" dirty="0">
                <a:solidFill>
                  <a:srgbClr val="0070C0"/>
                </a:solidFill>
                <a:latin typeface="Pangram" pitchFamily="2" charset="77"/>
                <a:ea typeface="+mn-ea"/>
                <a:cs typeface="+mn-cs"/>
              </a:rPr>
              <a:t>detect persons in photos</a:t>
            </a:r>
            <a:r>
              <a:rPr lang="en-US" sz="2400" dirty="0">
                <a:solidFill>
                  <a:srgbClr val="0070C0"/>
                </a:solidFill>
                <a:latin typeface="Pangram" pitchFamily="2" charset="77"/>
                <a:ea typeface="+mn-ea"/>
                <a:cs typeface="+mn-cs"/>
              </a:rPr>
              <a:t>, </a:t>
            </a:r>
            <a:r>
              <a:rPr lang="en-US" sz="1800" dirty="0">
                <a:solidFill>
                  <a:schemeClr val="tx2"/>
                </a:solidFill>
                <a:latin typeface="Pangram" pitchFamily="2" charset="77"/>
                <a:ea typeface="+mn-ea"/>
                <a:cs typeface="+mn-cs"/>
              </a:rPr>
              <a:t>additionally </a:t>
            </a:r>
            <a:r>
              <a:rPr lang="en-US" sz="2400" b="1" dirty="0">
                <a:solidFill>
                  <a:srgbClr val="0070C0"/>
                </a:solidFill>
                <a:latin typeface="Pangram" pitchFamily="2" charset="77"/>
                <a:ea typeface="+mn-ea"/>
                <a:cs typeface="+mn-cs"/>
              </a:rPr>
              <a:t>similar images</a:t>
            </a:r>
            <a:r>
              <a:rPr lang="en-US" sz="2400" dirty="0">
                <a:solidFill>
                  <a:srgbClr val="0070C0"/>
                </a:solidFill>
                <a:latin typeface="Pangram" pitchFamily="2" charset="77"/>
                <a:ea typeface="+mn-ea"/>
                <a:cs typeface="+mn-cs"/>
              </a:rPr>
              <a:t> </a:t>
            </a:r>
            <a:r>
              <a:rPr lang="en-US" sz="1800" dirty="0">
                <a:solidFill>
                  <a:schemeClr val="tx2"/>
                </a:solidFill>
                <a:latin typeface="Pangram" pitchFamily="2" charset="77"/>
                <a:ea typeface="+mn-ea"/>
                <a:cs typeface="+mn-cs"/>
              </a:rPr>
              <a:t>could be founded </a:t>
            </a:r>
            <a:r>
              <a:rPr lang="en-US" sz="2400" b="1" dirty="0">
                <a:solidFill>
                  <a:srgbClr val="0070C0"/>
                </a:solidFill>
                <a:latin typeface="Pangram" pitchFamily="2" charset="77"/>
                <a:ea typeface="+mn-ea"/>
                <a:cs typeface="+mn-cs"/>
              </a:rPr>
              <a:t>given an image</a:t>
            </a:r>
            <a:r>
              <a:rPr lang="en-US" sz="2400" dirty="0">
                <a:solidFill>
                  <a:srgbClr val="0070C0"/>
                </a:solidFill>
                <a:latin typeface="Pangram" pitchFamily="2" charset="77"/>
                <a:ea typeface="+mn-ea"/>
                <a:cs typeface="+mn-cs"/>
              </a:rPr>
              <a:t> </a:t>
            </a:r>
            <a:r>
              <a:rPr lang="en-US" sz="1800" dirty="0">
                <a:solidFill>
                  <a:schemeClr val="tx2"/>
                </a:solidFill>
                <a:latin typeface="Pangram" pitchFamily="2" charset="77"/>
                <a:ea typeface="+mn-ea"/>
                <a:cs typeface="+mn-cs"/>
              </a:rPr>
              <a:t>that not included on the dataset </a:t>
            </a:r>
            <a:endParaRPr lang="en-US" sz="2800" dirty="0">
              <a:solidFill>
                <a:schemeClr val="tx2"/>
              </a:solidFill>
              <a:latin typeface="Pangram" pitchFamily="2" charset="77"/>
              <a:ea typeface="+mn-ea"/>
              <a:cs typeface="+mn-cs"/>
            </a:endParaRPr>
          </a:p>
          <a:p>
            <a:pPr marL="847090" lvl="1" indent="-342900" algn="l">
              <a:lnSpc>
                <a:spcPct val="90000"/>
              </a:lnSpc>
              <a:spcBef>
                <a:spcPts val="550"/>
              </a:spcBef>
              <a:buFont typeface="Arial" panose="020B0604020202020204" pitchFamily="34" charset="0"/>
              <a:buChar char="•"/>
            </a:pPr>
            <a:r>
              <a:rPr lang="en-US" sz="1800" dirty="0">
                <a:solidFill>
                  <a:schemeClr val="tx2"/>
                </a:solidFill>
                <a:latin typeface="Pangram" pitchFamily="2" charset="77"/>
                <a:ea typeface="+mn-ea"/>
                <a:cs typeface="+mn-cs"/>
              </a:rPr>
              <a:t>Gain as much information as possible of </a:t>
            </a:r>
            <a:r>
              <a:rPr lang="en-US" sz="2400" b="1" dirty="0">
                <a:solidFill>
                  <a:srgbClr val="0070C0"/>
                </a:solidFill>
                <a:latin typeface="Pangram" pitchFamily="2" charset="77"/>
                <a:ea typeface="+mn-ea"/>
                <a:cs typeface="+mn-cs"/>
              </a:rPr>
              <a:t>specific adevertisment</a:t>
            </a:r>
            <a:r>
              <a:rPr lang="en-US" altLang="en-US" sz="2400" b="1" dirty="0">
                <a:solidFill>
                  <a:srgbClr val="0070C0"/>
                </a:solidFill>
                <a:latin typeface="Pangram" pitchFamily="2" charset="77"/>
                <a:ea typeface="+mn-ea"/>
                <a:cs typeface="+mn-cs"/>
              </a:rPr>
              <a:t>s</a:t>
            </a:r>
            <a:r>
              <a:rPr lang="en-US" sz="2400" dirty="0">
                <a:solidFill>
                  <a:srgbClr val="0070C0"/>
                </a:solidFill>
                <a:latin typeface="Pangram" pitchFamily="2" charset="77"/>
                <a:ea typeface="+mn-ea"/>
                <a:cs typeface="+mn-cs"/>
              </a:rPr>
              <a:t> , </a:t>
            </a:r>
            <a:r>
              <a:rPr lang="en-US" sz="1800" dirty="0">
                <a:solidFill>
                  <a:schemeClr val="tx2"/>
                </a:solidFill>
                <a:latin typeface="Pangram" pitchFamily="2" charset="77"/>
                <a:ea typeface="+mn-ea"/>
                <a:cs typeface="+mn-cs"/>
              </a:rPr>
              <a:t>behavior, of one subject, sellings nps, fake drugs. </a:t>
            </a:r>
            <a:r>
              <a:rPr lang="en-US" sz="2400" dirty="0">
                <a:solidFill>
                  <a:srgbClr val="0070C0"/>
                </a:solidFill>
                <a:latin typeface="Pangram" pitchFamily="2" charset="77"/>
                <a:ea typeface="+mn-ea"/>
                <a:cs typeface="+mn-cs"/>
              </a:rPr>
              <a:t> </a:t>
            </a:r>
          </a:p>
          <a:p>
            <a:pPr marL="847090" lvl="1" indent="-342900" algn="l">
              <a:lnSpc>
                <a:spcPct val="90000"/>
              </a:lnSpc>
              <a:spcBef>
                <a:spcPts val="550"/>
              </a:spcBef>
              <a:buFont typeface="Arial" panose="020B0604020202020204" pitchFamily="34" charset="0"/>
              <a:buChar char="•"/>
            </a:pPr>
            <a:r>
              <a:rPr lang="en-US" altLang="en-US" sz="2400" b="1" dirty="0">
                <a:solidFill>
                  <a:srgbClr val="0070C0"/>
                </a:solidFill>
                <a:latin typeface="Pangram" pitchFamily="2" charset="77"/>
                <a:ea typeface="+mn-ea"/>
                <a:cs typeface="+mn-cs"/>
              </a:rPr>
              <a:t>Similarity searching in a variatey of type such as : </a:t>
            </a:r>
            <a:r>
              <a:rPr lang="en-US" sz="1800" dirty="0">
                <a:solidFill>
                  <a:schemeClr val="tx2"/>
                </a:solidFill>
                <a:latin typeface="Pangram" pitchFamily="2" charset="77"/>
                <a:ea typeface="+mn-ea"/>
                <a:cs typeface="+mn-cs"/>
              </a:rPr>
              <a:t>sites, keywords, goods, anabolic steroids, same packages of different site. </a:t>
            </a:r>
          </a:p>
          <a:p>
            <a:pPr marL="847090" lvl="1" indent="-342900" algn="l">
              <a:lnSpc>
                <a:spcPct val="90000"/>
              </a:lnSpc>
              <a:spcBef>
                <a:spcPts val="550"/>
              </a:spcBef>
              <a:buFont typeface="Arial" panose="020B0604020202020204" pitchFamily="34" charset="0"/>
              <a:buChar char="•"/>
            </a:pPr>
            <a:r>
              <a:rPr lang="en-US" sz="1800" dirty="0">
                <a:solidFill>
                  <a:schemeClr val="tx2"/>
                </a:solidFill>
                <a:latin typeface="Pangram" pitchFamily="2" charset="77"/>
                <a:ea typeface="+mn-ea"/>
                <a:cs typeface="+mn-cs"/>
              </a:rPr>
              <a:t>Find </a:t>
            </a:r>
            <a:r>
              <a:rPr lang="en-US" sz="2400" b="1" dirty="0">
                <a:solidFill>
                  <a:srgbClr val="0070C0"/>
                </a:solidFill>
                <a:latin typeface="Pangram" pitchFamily="2" charset="77"/>
                <a:ea typeface="+mn-ea"/>
                <a:cs typeface="+mn-cs"/>
              </a:rPr>
              <a:t>relation</a:t>
            </a:r>
            <a:r>
              <a:rPr lang="en-US" altLang="en-US" sz="2400" b="1" dirty="0">
                <a:solidFill>
                  <a:srgbClr val="0070C0"/>
                </a:solidFill>
                <a:latin typeface="Pangram" pitchFamily="2" charset="77"/>
                <a:ea typeface="+mn-ea"/>
                <a:cs typeface="+mn-cs"/>
              </a:rPr>
              <a:t>s</a:t>
            </a:r>
            <a:r>
              <a:rPr lang="en-US" sz="2400" b="1" dirty="0">
                <a:solidFill>
                  <a:srgbClr val="0070C0"/>
                </a:solidFill>
                <a:latin typeface="Pangram" pitchFamily="2" charset="77"/>
                <a:ea typeface="+mn-ea"/>
                <a:cs typeface="+mn-cs"/>
              </a:rPr>
              <a:t> </a:t>
            </a:r>
            <a:r>
              <a:rPr lang="en-US" sz="1800" dirty="0">
                <a:solidFill>
                  <a:schemeClr val="tx2"/>
                </a:solidFill>
                <a:latin typeface="Pangram" pitchFamily="2" charset="77"/>
                <a:ea typeface="+mn-ea"/>
                <a:cs typeface="+mn-cs"/>
              </a:rPr>
              <a:t>of physical persons among the buyers</a:t>
            </a:r>
          </a:p>
          <a:p>
            <a:pPr marL="847090" lvl="1" indent="-342900" algn="l">
              <a:lnSpc>
                <a:spcPct val="90000"/>
              </a:lnSpc>
              <a:spcBef>
                <a:spcPts val="550"/>
              </a:spcBef>
              <a:buFont typeface="Arial" panose="020B0604020202020204" pitchFamily="34" charset="0"/>
              <a:buChar char="•"/>
            </a:pPr>
            <a:r>
              <a:rPr lang="en-US" sz="1800" dirty="0">
                <a:solidFill>
                  <a:schemeClr val="tx2"/>
                </a:solidFill>
                <a:latin typeface="Pangram" pitchFamily="2" charset="77"/>
                <a:ea typeface="+mn-ea"/>
                <a:cs typeface="+mn-cs"/>
              </a:rPr>
              <a:t>The task is to </a:t>
            </a:r>
            <a:r>
              <a:rPr lang="en-US" sz="2400" b="1" dirty="0">
                <a:solidFill>
                  <a:srgbClr val="0070C0"/>
                </a:solidFill>
                <a:latin typeface="Pangram" pitchFamily="2" charset="77"/>
                <a:ea typeface="+mn-ea"/>
                <a:cs typeface="+mn-cs"/>
              </a:rPr>
              <a:t>figure out</a:t>
            </a:r>
            <a:r>
              <a:rPr lang="en-US" sz="1800" dirty="0">
                <a:solidFill>
                  <a:schemeClr val="tx2"/>
                </a:solidFill>
                <a:latin typeface="Pangram" pitchFamily="2" charset="77"/>
                <a:ea typeface="+mn-ea"/>
                <a:cs typeface="+mn-cs"/>
              </a:rPr>
              <a:t> if these pictures are somewhere in the net and</a:t>
            </a:r>
            <a:r>
              <a:rPr lang="en-US" sz="2400" b="1" dirty="0">
                <a:solidFill>
                  <a:srgbClr val="0070C0"/>
                </a:solidFill>
                <a:latin typeface="Pangram" pitchFamily="2" charset="77"/>
                <a:ea typeface="+mn-ea"/>
                <a:cs typeface="+mn-cs"/>
              </a:rPr>
              <a:t> what is the location</a:t>
            </a:r>
            <a:r>
              <a:rPr lang="en-US" sz="1800" dirty="0">
                <a:solidFill>
                  <a:schemeClr val="tx2"/>
                </a:solidFill>
                <a:latin typeface="Pangram" pitchFamily="2" charset="77"/>
                <a:ea typeface="+mn-ea"/>
                <a:cs typeface="+mn-cs"/>
              </a:rPr>
              <a:t>.</a:t>
            </a:r>
          </a:p>
          <a:p>
            <a:pPr marL="847090" lvl="1" indent="-342900" algn="l">
              <a:lnSpc>
                <a:spcPct val="90000"/>
              </a:lnSpc>
              <a:spcBef>
                <a:spcPts val="550"/>
              </a:spcBef>
              <a:buFont typeface="Arial" panose="020B0604020202020204" pitchFamily="34" charset="0"/>
              <a:buChar char="•"/>
            </a:pPr>
            <a:r>
              <a:rPr lang="en-US" sz="2400" b="1" dirty="0">
                <a:solidFill>
                  <a:srgbClr val="0070C0"/>
                </a:solidFill>
                <a:latin typeface="Pangram" pitchFamily="2" charset="77"/>
                <a:ea typeface="+mn-ea"/>
                <a:cs typeface="+mn-cs"/>
              </a:rPr>
              <a:t>where were the photos taken</a:t>
            </a:r>
            <a:r>
              <a:rPr lang="en-US" sz="1800" dirty="0">
                <a:solidFill>
                  <a:schemeClr val="tx2"/>
                </a:solidFill>
                <a:latin typeface="Pangram" pitchFamily="2" charset="77"/>
                <a:ea typeface="+mn-ea"/>
                <a:cs typeface="+mn-cs"/>
              </a:rPr>
              <a:t> and the movies made, who is in the photos and movies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47</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6</a:t>
            </a:r>
            <a:r>
              <a:rPr lang="en-US" sz="2600" dirty="0">
                <a:latin typeface="Calibri"/>
                <a:cs typeface="Calibri"/>
                <a:sym typeface="+mn-ea"/>
              </a:rPr>
              <a:t>: </a:t>
            </a:r>
            <a:r>
              <a:rPr lang="en-US" altLang="en-US" sz="2600" dirty="0">
                <a:latin typeface="Calibri"/>
                <a:cs typeface="Calibri"/>
                <a:sym typeface="+mn-ea"/>
              </a:rPr>
              <a:t>Buy substances in order to make drugs (KWPG)</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795655" lvl="1" indent="-342900">
              <a:buFont typeface="Arial" panose="020B0604020202020204" pitchFamily="34" charset="0"/>
              <a:buChar char="•"/>
            </a:pPr>
            <a:r>
              <a:rPr lang="en-US" altLang="en-US" sz="2000" b="1" dirty="0">
                <a:solidFill>
                  <a:schemeClr val="accent2"/>
                </a:solidFill>
                <a:sym typeface="+mn-ea"/>
              </a:rPr>
              <a:t>Tittle is missing </a:t>
            </a:r>
          </a:p>
          <a:p>
            <a:pPr marL="1299210" lvl="2" indent="-342900">
              <a:buFont typeface="Arial" panose="020B0604020202020204" pitchFamily="34" charset="0"/>
              <a:buChar char="•"/>
            </a:pPr>
            <a:r>
              <a:rPr lang="en-US" altLang="en-US" sz="1560" b="1" dirty="0">
                <a:solidFill>
                  <a:schemeClr val="accent2"/>
                </a:solidFill>
                <a:sym typeface="+mn-ea"/>
              </a:rPr>
              <a:t>“Buy substances in order to make drugs”</a:t>
            </a:r>
          </a:p>
          <a:p>
            <a:pPr marL="1803400" lvl="3" indent="-342900">
              <a:buFont typeface="Arial" panose="020B0604020202020204" pitchFamily="34" charset="0"/>
              <a:buChar char="•"/>
            </a:pPr>
            <a:r>
              <a:rPr lang="en-US" altLang="en-US" sz="1340" b="1" dirty="0">
                <a:solidFill>
                  <a:schemeClr val="accent2"/>
                </a:solidFill>
                <a:sym typeface="+mn-ea"/>
              </a:rPr>
              <a:t>Does the partner agree with the selected title?</a:t>
            </a:r>
          </a:p>
          <a:p>
            <a:r>
              <a:rPr lang="en-US" sz="2200" dirty="0">
                <a:solidFill>
                  <a:schemeClr val="tx2"/>
                </a:solidFill>
                <a:latin typeface="Pangram" pitchFamily="2" charset="77"/>
                <a:ea typeface="+mn-ea"/>
                <a:cs typeface="+mn-cs"/>
              </a:rPr>
              <a:t>Status of action points of the last Telco: </a:t>
            </a:r>
            <a:endParaRPr lang="en-US" altLang="en-US" sz="2645" b="1" dirty="0">
              <a:solidFill>
                <a:srgbClr val="00B050"/>
              </a:solidFill>
              <a:latin typeface="Pangram" pitchFamily="2" charset="77"/>
              <a:ea typeface="+mn-ea"/>
              <a:cs typeface="+mn-cs"/>
            </a:endParaRPr>
          </a:p>
          <a:p>
            <a:pPr marL="961390" lvl="1" indent="-457200" algn="l">
              <a:buFont typeface="Arial" panose="020B0604020202020204" pitchFamily="34" charset="0"/>
            </a:pPr>
            <a:r>
              <a:rPr lang="en-US" altLang="en-US" sz="2000" b="1" dirty="0">
                <a:solidFill>
                  <a:schemeClr val="accent2"/>
                </a:solidFill>
                <a:latin typeface="Pangram" pitchFamily="2" charset="77"/>
                <a:ea typeface="+mn-ea"/>
                <a:cs typeface="+mn-cs"/>
                <a:sym typeface="+mn-ea"/>
              </a:rPr>
              <a:t>AP9 To make the objective clearer to what we are going to search in the dataset (search for similar advertisements for NPS or fake drugs and any relation to the physical person selling it)</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48</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6</a:t>
            </a:r>
            <a:r>
              <a:rPr lang="en-US" sz="2600" dirty="0">
                <a:latin typeface="Calibri"/>
                <a:cs typeface="Calibri"/>
                <a:sym typeface="+mn-ea"/>
              </a:rPr>
              <a:t>: </a:t>
            </a:r>
            <a:r>
              <a:rPr lang="en-US" altLang="en-US" sz="2600" dirty="0">
                <a:latin typeface="Calibri"/>
                <a:cs typeface="Calibri"/>
                <a:sym typeface="+mn-ea"/>
              </a:rPr>
              <a:t>Buy substances in order to make drugs (KWPG)</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7</a:t>
            </a:r>
            <a:r>
              <a:rPr lang="en-US" sz="4000" dirty="0">
                <a:solidFill>
                  <a:schemeClr val="bg1"/>
                </a:solidFill>
                <a:latin typeface="Calibri"/>
                <a:cs typeface="Calibri"/>
              </a:rPr>
              <a:t>: </a:t>
            </a:r>
            <a:r>
              <a:rPr lang="en-US" altLang="en-US" sz="4000" dirty="0">
                <a:solidFill>
                  <a:schemeClr val="bg1"/>
                </a:solidFill>
                <a:latin typeface="Calibri"/>
                <a:cs typeface="Calibri"/>
                <a:sym typeface="+mn-ea"/>
              </a:rPr>
              <a:t>Europe’s migrant crisis</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49</a:t>
            </a:fld>
            <a:endParaRPr lang="it-IT"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lnSpc>
                <a:spcPct val="100000"/>
              </a:lnSpc>
              <a:spcBef>
                <a:spcPts val="1700"/>
              </a:spcBef>
              <a:buFontTx/>
            </a:pPr>
            <a:r>
              <a:rPr lang="en-US" sz="4000" dirty="0">
                <a:solidFill>
                  <a:schemeClr val="bg1"/>
                </a:solidFill>
                <a:latin typeface="Calibri"/>
                <a:cs typeface="Calibri"/>
                <a:sym typeface="+mn-ea"/>
              </a:rPr>
              <a:t>Use case 1: Counterfeit/falsified medicine, drugs and NPS</a:t>
            </a:r>
            <a:endParaRPr 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Autofit/>
          </a:bodyPr>
          <a:lstStyle/>
          <a:p>
            <a:pPr algn="ctr"/>
            <a:r>
              <a:rPr lang="en-US" sz="3200" b="1" dirty="0">
                <a:solidFill>
                  <a:schemeClr val="bg1"/>
                </a:solidFill>
                <a:latin typeface="Calibri"/>
                <a:ea typeface="+mj-ea"/>
                <a:cs typeface="Calibri"/>
              </a:rPr>
              <a:t>Responsible partner</a:t>
            </a:r>
            <a:r>
              <a:rPr lang="en-US" altLang="en-US" sz="3200" b="1" dirty="0">
                <a:solidFill>
                  <a:schemeClr val="bg1"/>
                </a:solidFill>
                <a:latin typeface="Calibri"/>
                <a:ea typeface="+mj-ea"/>
                <a:cs typeface="Calibri"/>
              </a:rPr>
              <a:t>s</a:t>
            </a:r>
            <a:r>
              <a:rPr lang="en-US" sz="3200" b="1" dirty="0">
                <a:solidFill>
                  <a:schemeClr val="bg1"/>
                </a:solidFill>
                <a:latin typeface="Calibri"/>
                <a:ea typeface="+mj-ea"/>
                <a:cs typeface="Calibri"/>
              </a:rPr>
              <a:t> : AoC</a:t>
            </a:r>
            <a:r>
              <a:rPr lang="en-US" altLang="en-US" sz="3200" b="1" dirty="0">
                <a:solidFill>
                  <a:schemeClr val="bg1"/>
                </a:solidFill>
                <a:latin typeface="Calibri"/>
                <a:ea typeface="+mj-ea"/>
                <a:cs typeface="Calibri"/>
              </a:rPr>
              <a:t>, LPV, GDCOC, NPN, KWPG</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5</a:t>
            </a:fld>
            <a:endParaRPr lang="it-IT"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fontScale="87500"/>
          </a:bodyPr>
          <a:lstStyle/>
          <a:p>
            <a:r>
              <a:rPr lang="en-US" sz="2900" dirty="0">
                <a:solidFill>
                  <a:schemeClr val="tx2"/>
                </a:solidFill>
                <a:latin typeface="Pangram" pitchFamily="2" charset="77"/>
                <a:ea typeface="+mn-ea"/>
                <a:cs typeface="+mn-cs"/>
              </a:rPr>
              <a:t>Scenario description:</a:t>
            </a:r>
            <a:endParaRPr lang="en-US" sz="1600" dirty="0">
              <a:solidFill>
                <a:schemeClr val="tx2"/>
              </a:solidFill>
              <a:sym typeface="+mn-ea"/>
            </a:endParaRPr>
          </a:p>
          <a:p>
            <a:pPr marL="847090" lvl="1" indent="-342900">
              <a:lnSpc>
                <a:spcPct val="90000"/>
              </a:lnSpc>
              <a:buFont typeface="Arial" panose="020B0604020202020204" pitchFamily="34" charset="0"/>
              <a:buChar char="•"/>
            </a:pPr>
            <a:r>
              <a:rPr lang="en-US" sz="2400" b="1" dirty="0">
                <a:solidFill>
                  <a:srgbClr val="0070C0"/>
                </a:solidFill>
                <a:sym typeface="+mn-ea"/>
              </a:rPr>
              <a:t>Organised criminal groups organise flats, cars, navigations and phones, they find immigrants described as above and they offer them relatively “easy money”</a:t>
            </a:r>
          </a:p>
          <a:p>
            <a:pPr marL="1304290" lvl="2" indent="-342900">
              <a:lnSpc>
                <a:spcPct val="90000"/>
              </a:lnSpc>
              <a:buFont typeface="Arial" panose="020B0604020202020204" pitchFamily="34" charset="0"/>
              <a:buChar char="•"/>
            </a:pPr>
            <a:r>
              <a:rPr lang="en-US" sz="1600" dirty="0">
                <a:solidFill>
                  <a:schemeClr val="tx2"/>
                </a:solidFill>
                <a:sym typeface="+mn-ea"/>
              </a:rPr>
              <a:t>The merchandise is described as lega</a:t>
            </a:r>
            <a:r>
              <a:rPr lang="en-US" altLang="en-US" sz="1600" dirty="0">
                <a:solidFill>
                  <a:schemeClr val="tx2"/>
                </a:solidFill>
                <a:sym typeface="+mn-ea"/>
              </a:rPr>
              <a:t>l</a:t>
            </a:r>
            <a:endParaRPr lang="en-US" sz="2000" b="1" dirty="0">
              <a:solidFill>
                <a:srgbClr val="0070C0"/>
              </a:solidFill>
              <a:sym typeface="+mn-ea"/>
            </a:endParaRPr>
          </a:p>
          <a:p>
            <a:pPr marL="847090" lvl="1" indent="-342900">
              <a:lnSpc>
                <a:spcPct val="90000"/>
              </a:lnSpc>
              <a:buFont typeface="Arial" panose="020B0604020202020204" pitchFamily="34" charset="0"/>
              <a:buChar char="•"/>
            </a:pPr>
            <a:r>
              <a:rPr lang="en-US" sz="2400" b="1" dirty="0">
                <a:solidFill>
                  <a:srgbClr val="0070C0"/>
                </a:solidFill>
                <a:sym typeface="+mn-ea"/>
              </a:rPr>
              <a:t>The customers can find list of provided goods on internet sites, forums, social media the prices are set and the fee for deliver is the profit of immigrant</a:t>
            </a:r>
          </a:p>
          <a:p>
            <a:pPr marL="847090" lvl="1" indent="-342900">
              <a:lnSpc>
                <a:spcPct val="90000"/>
              </a:lnSpc>
              <a:buFont typeface="Arial" panose="020B0604020202020204" pitchFamily="34" charset="0"/>
              <a:buChar char="•"/>
            </a:pPr>
            <a:r>
              <a:rPr lang="en-US" sz="2400" b="1" dirty="0">
                <a:solidFill>
                  <a:srgbClr val="0070C0"/>
                </a:solidFill>
                <a:sym typeface="+mn-ea"/>
              </a:rPr>
              <a:t>The advertisements in internet are often published from one or several ip addresses and its layout an phrases are similar to one each other.</a:t>
            </a:r>
          </a:p>
          <a:p>
            <a:pPr marL="847090" lvl="1" indent="-342900">
              <a:lnSpc>
                <a:spcPct val="90000"/>
              </a:lnSpc>
              <a:buFont typeface="Arial" panose="020B0604020202020204" pitchFamily="34" charset="0"/>
              <a:buChar char="•"/>
            </a:pPr>
            <a:endParaRPr lang="en-US" sz="16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pic>
        <p:nvPicPr>
          <p:cNvPr id="8" name="Picture 7"/>
          <p:cNvPicPr>
            <a:picLocks noChangeAspect="1"/>
          </p:cNvPicPr>
          <p:nvPr/>
        </p:nvPicPr>
        <p:blipFill>
          <a:blip r:embed="rId2"/>
          <a:stretch>
            <a:fillRect/>
          </a:stretch>
        </p:blipFill>
        <p:spPr>
          <a:xfrm>
            <a:off x="6477000" y="3555365"/>
            <a:ext cx="3624580" cy="226250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Judge the information – if it is reliable, if there are more than one similar advertisments with similar phone numbers posted in the internet.</a:t>
            </a:r>
          </a:p>
          <a:p>
            <a:pPr marL="789940" lvl="1" indent="-285750">
              <a:buFont typeface="Arial" panose="020B0604020202020204" pitchFamily="34" charset="0"/>
              <a:buChar char="•"/>
            </a:pPr>
            <a:r>
              <a:rPr lang="en-US" sz="1600" b="1" dirty="0">
                <a:solidFill>
                  <a:srgbClr val="0070C0"/>
                </a:solidFill>
                <a:sym typeface="+mn-ea"/>
              </a:rPr>
              <a:t>Start operational work – gathering intelligence, other information, confirming the source, trying to establish all individuals who are involved, checking the phone billings of numbers given in ads, If necessary tapping or other ways of survailance like observe the package, change the package…..</a:t>
            </a:r>
          </a:p>
          <a:p>
            <a:pPr marL="789940" lvl="1" indent="-285750">
              <a:buFont typeface="Arial" panose="020B0604020202020204" pitchFamily="34" charset="0"/>
              <a:buChar char="•"/>
            </a:pPr>
            <a:r>
              <a:rPr lang="en-US" sz="1600" b="1" dirty="0">
                <a:solidFill>
                  <a:srgbClr val="0070C0"/>
                </a:solidFill>
                <a:sym typeface="+mn-ea"/>
              </a:rPr>
              <a:t>when all the information is enough to launch the case, all information are transferred to the prosecutor offic</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51</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pic>
        <p:nvPicPr>
          <p:cNvPr id="6" name="Picture 5"/>
          <p:cNvPicPr>
            <a:picLocks noChangeAspect="1"/>
          </p:cNvPicPr>
          <p:nvPr/>
        </p:nvPicPr>
        <p:blipFill>
          <a:blip r:embed="rId2"/>
          <a:stretch>
            <a:fillRect/>
          </a:stretch>
        </p:blipFill>
        <p:spPr>
          <a:xfrm>
            <a:off x="6454140" y="2198370"/>
            <a:ext cx="3926840" cy="443103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official investigation starts, operational officers may still be involved and search for information, but from now on the prosecutor is involved</a:t>
            </a:r>
          </a:p>
          <a:p>
            <a:pPr marL="789940" lvl="1" indent="-285750">
              <a:buFont typeface="Arial" panose="020B0604020202020204" pitchFamily="34" charset="0"/>
              <a:buChar char="•"/>
            </a:pPr>
            <a:r>
              <a:rPr lang="en-US" sz="1600" b="1" dirty="0">
                <a:solidFill>
                  <a:srgbClr val="0070C0"/>
                </a:solidFill>
                <a:sym typeface="+mn-ea"/>
              </a:rPr>
              <a:t>In this use case if officers manage to establish the individuals and prosecutor agreed the perpetrators may be arrested and bring to the judge who decides if the should be arrested for 1, 2 or 3 mounths</a:t>
            </a:r>
          </a:p>
          <a:p>
            <a:pPr marL="789940" lvl="1" indent="-285750">
              <a:buFont typeface="Arial" panose="020B0604020202020204" pitchFamily="34" charset="0"/>
              <a:buChar char="•"/>
            </a:pPr>
            <a:r>
              <a:rPr lang="en-US" sz="1600" b="1" dirty="0">
                <a:solidFill>
                  <a:srgbClr val="0070C0"/>
                </a:solidFill>
                <a:sym typeface="+mn-ea"/>
              </a:rPr>
              <a:t>Police officially gather evidences and lead the case which may means hearing the  witness, examminig data sources like criminals’ phones, criminals’ computers, analyse all internet data and present conclusions to the prosecutor</a:t>
            </a:r>
          </a:p>
          <a:p>
            <a:pPr marL="789940" lvl="1" indent="-285750">
              <a:buFont typeface="Arial" panose="020B0604020202020204" pitchFamily="34" charset="0"/>
              <a:buChar char="•"/>
            </a:pPr>
            <a:r>
              <a:rPr lang="en-US" sz="1600" b="1" dirty="0">
                <a:solidFill>
                  <a:srgbClr val="0070C0"/>
                </a:solidFill>
                <a:sym typeface="+mn-ea"/>
              </a:rPr>
              <a:t>Bring the accusation to prosecutor</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52</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pic>
        <p:nvPicPr>
          <p:cNvPr id="5" name="Picture 4"/>
          <p:cNvPicPr>
            <a:picLocks noChangeAspect="1"/>
          </p:cNvPicPr>
          <p:nvPr/>
        </p:nvPicPr>
        <p:blipFill>
          <a:blip r:embed="rId2"/>
          <a:stretch>
            <a:fillRect/>
          </a:stretch>
        </p:blipFill>
        <p:spPr>
          <a:xfrm>
            <a:off x="6212205" y="2932430"/>
            <a:ext cx="4051300" cy="303657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3418205"/>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1600" dirty="0">
                <a:solidFill>
                  <a:schemeClr val="tx2"/>
                </a:solidFill>
                <a:sym typeface="+mn-ea"/>
              </a:rPr>
              <a:t>Type of data :  </a:t>
            </a:r>
            <a:r>
              <a:rPr lang="en-US" altLang="en-US" sz="1600" dirty="0">
                <a:solidFill>
                  <a:schemeClr val="tx2"/>
                </a:solidFill>
                <a:sym typeface="+mn-ea"/>
              </a:rPr>
              <a:t> IP addresses and emails, pictures, nicknames , phone numbers</a:t>
            </a:r>
          </a:p>
          <a:p>
            <a:pPr marL="1247140" lvl="4" indent="-285750" algn="l">
              <a:buFont typeface="Arial" panose="020B0604020202020204" pitchFamily="34" charset="0"/>
              <a:buChar char="•"/>
            </a:pPr>
            <a:r>
              <a:rPr lang="en-US" sz="1600" b="1" dirty="0">
                <a:solidFill>
                  <a:srgbClr val="00B050"/>
                </a:solidFill>
              </a:rPr>
              <a:t>keywords, links , youtube videos </a:t>
            </a:r>
            <a:r>
              <a:rPr lang="en-US" altLang="en-US" sz="1600" b="1" dirty="0">
                <a:solidFill>
                  <a:srgbClr val="00B050"/>
                </a:solidFill>
              </a:rPr>
              <a:t>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pic>
        <p:nvPicPr>
          <p:cNvPr id="6" name="Picture 5"/>
          <p:cNvPicPr>
            <a:picLocks noChangeAspect="1"/>
          </p:cNvPicPr>
          <p:nvPr/>
        </p:nvPicPr>
        <p:blipFill>
          <a:blip r:embed="rId2"/>
          <a:srcRect/>
          <a:stretch>
            <a:fillRect/>
          </a:stretch>
        </p:blipFill>
        <p:spPr>
          <a:xfrm>
            <a:off x="7706360" y="3344545"/>
            <a:ext cx="1762125" cy="3164205"/>
          </a:xfrm>
          <a:prstGeom prst="rect">
            <a:avLst/>
          </a:prstGeom>
        </p:spPr>
      </p:pic>
      <p:pic>
        <p:nvPicPr>
          <p:cNvPr id="8" name="Picture 7"/>
          <p:cNvPicPr>
            <a:picLocks noChangeAspect="1"/>
          </p:cNvPicPr>
          <p:nvPr/>
        </p:nvPicPr>
        <p:blipFill>
          <a:blip r:embed="rId3"/>
          <a:stretch>
            <a:fillRect/>
          </a:stretch>
        </p:blipFill>
        <p:spPr>
          <a:xfrm>
            <a:off x="6711315" y="2282190"/>
            <a:ext cx="3752215" cy="9429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a:bodyPr>
          <a:lstStyle/>
          <a:p>
            <a:r>
              <a:rPr lang="en-US" sz="2800" dirty="0">
                <a:solidFill>
                  <a:schemeClr val="tx2"/>
                </a:solidFill>
                <a:latin typeface="Pangram" pitchFamily="2" charset="77"/>
                <a:ea typeface="+mn-ea"/>
                <a:cs typeface="+mn-cs"/>
              </a:rPr>
              <a:t>Objective</a:t>
            </a:r>
            <a:r>
              <a:rPr lang="en-US" altLang="en-US" sz="2800" dirty="0">
                <a:solidFill>
                  <a:schemeClr val="tx2"/>
                </a:solidFill>
                <a:latin typeface="Pangram" pitchFamily="2" charset="77"/>
                <a:ea typeface="+mn-ea"/>
                <a:cs typeface="+mn-cs"/>
              </a:rPr>
              <a:t>s </a:t>
            </a:r>
            <a:r>
              <a:rPr lang="en-US" sz="2800" dirty="0">
                <a:solidFill>
                  <a:schemeClr val="tx2"/>
                </a:solidFill>
                <a:latin typeface="Pangram" pitchFamily="2" charset="77"/>
                <a:ea typeface="+mn-ea"/>
                <a:cs typeface="+mn-cs"/>
              </a:rPr>
              <a:t>:</a:t>
            </a:r>
          </a:p>
          <a:p>
            <a:pPr marL="847090" lvl="1" indent="-342900" algn="l">
              <a:buFont typeface="Arial" panose="020B0604020202020204" pitchFamily="34" charset="0"/>
              <a:buChar char="•"/>
            </a:pPr>
            <a:r>
              <a:rPr lang="en-US" sz="3200" b="1" dirty="0">
                <a:solidFill>
                  <a:srgbClr val="0070C0"/>
                </a:solidFill>
                <a:latin typeface="Pangram" pitchFamily="2" charset="77"/>
                <a:ea typeface="+mn-ea"/>
                <a:cs typeface="+mn-cs"/>
              </a:rPr>
              <a:t>Data analysis </a:t>
            </a:r>
            <a:r>
              <a:rPr lang="en-US" sz="2400" dirty="0">
                <a:solidFill>
                  <a:schemeClr val="tx2"/>
                </a:solidFill>
                <a:latin typeface="Pangram" pitchFamily="2" charset="77"/>
                <a:ea typeface="+mn-ea"/>
                <a:cs typeface="+mn-cs"/>
              </a:rPr>
              <a:t>and internet scanning for key words / phrases / text layout which would indicate an announcement with the same background, similar contents, photos, phone numbers, e-mail addresses, style of writing, movies, look for other (all kinds) of places on the internet where above mentioned pieces of information may appear which could help in identifying the individuals</a:t>
            </a:r>
          </a:p>
          <a:p>
            <a:pPr marL="847090" lvl="1" indent="-342900" algn="l">
              <a:buFont typeface="Arial" panose="020B0604020202020204" pitchFamily="34" charset="0"/>
              <a:buChar char="•"/>
            </a:pPr>
            <a:endParaRPr lang="en-US" sz="2400" dirty="0">
              <a:solidFill>
                <a:schemeClr val="tx2"/>
              </a:solidFill>
              <a:latin typeface="Pangram" pitchFamily="2" charset="77"/>
              <a:ea typeface="+mn-ea"/>
              <a:cs typeface="+mn-cs"/>
            </a:endParaRPr>
          </a:p>
          <a:p>
            <a:pPr marL="847090" lvl="1" indent="-342900" algn="l">
              <a:buFont typeface="Arial" panose="020B0604020202020204" pitchFamily="34" charset="0"/>
              <a:buChar char="•"/>
            </a:pPr>
            <a:r>
              <a:rPr lang="en-US" sz="2400" dirty="0">
                <a:solidFill>
                  <a:schemeClr val="tx2"/>
                </a:solidFill>
                <a:latin typeface="Pangram" pitchFamily="2" charset="77"/>
                <a:ea typeface="+mn-ea"/>
                <a:cs typeface="+mn-cs"/>
              </a:rPr>
              <a:t>Specifically, </a:t>
            </a:r>
            <a:r>
              <a:rPr lang="en-US" sz="3200" b="1" dirty="0">
                <a:solidFill>
                  <a:srgbClr val="0070C0"/>
                </a:solidFill>
                <a:latin typeface="Pangram" pitchFamily="2" charset="77"/>
                <a:ea typeface="+mn-ea"/>
                <a:cs typeface="+mn-cs"/>
              </a:rPr>
              <a:t>similarity searching</a:t>
            </a:r>
            <a:r>
              <a:rPr lang="en-US" sz="2400" dirty="0">
                <a:solidFill>
                  <a:schemeClr val="tx2"/>
                </a:solidFill>
                <a:latin typeface="Pangram" pitchFamily="2" charset="77"/>
                <a:ea typeface="+mn-ea"/>
                <a:cs typeface="+mn-cs"/>
              </a:rPr>
              <a:t> can be applied not only on visual content, but also on text or email content.</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fontScale="92500" lnSpcReduction="10000"/>
          </a:bodyPr>
          <a:lstStyle/>
          <a:p>
            <a:r>
              <a:rPr lang="en-US" sz="2200" dirty="0">
                <a:solidFill>
                  <a:schemeClr val="tx2"/>
                </a:solidFill>
                <a:latin typeface="Pangram" pitchFamily="2" charset="77"/>
                <a:ea typeface="+mn-ea"/>
                <a:cs typeface="+mn-cs"/>
              </a:rPr>
              <a:t>Pending issues : </a:t>
            </a:r>
          </a:p>
          <a:p>
            <a:pPr marL="795655" lvl="1" indent="-342900">
              <a:buFont typeface="Arial" panose="020B0604020202020204" pitchFamily="34" charset="0"/>
              <a:buChar char="•"/>
            </a:pPr>
            <a:r>
              <a:rPr lang="en-US" altLang="en-US" sz="2000" b="1" dirty="0">
                <a:solidFill>
                  <a:schemeClr val="accent2"/>
                </a:solidFill>
                <a:sym typeface="+mn-ea"/>
              </a:rPr>
              <a:t>Tittle is missing </a:t>
            </a:r>
          </a:p>
          <a:p>
            <a:pPr marL="1299210" lvl="2" indent="-342900">
              <a:buFont typeface="Arial" panose="020B0604020202020204" pitchFamily="34" charset="0"/>
              <a:buChar char="•"/>
            </a:pPr>
            <a:r>
              <a:rPr lang="en-US" altLang="en-US" sz="2000" b="1" dirty="0">
                <a:solidFill>
                  <a:schemeClr val="accent2"/>
                </a:solidFill>
                <a:sym typeface="+mn-ea"/>
              </a:rPr>
              <a:t>“Europe’s migrant crisis”</a:t>
            </a:r>
          </a:p>
          <a:p>
            <a:pPr marL="1803400" lvl="3" indent="-342900">
              <a:buFont typeface="Arial" panose="020B0604020202020204" pitchFamily="34" charset="0"/>
              <a:buChar char="•"/>
            </a:pPr>
            <a:r>
              <a:rPr lang="en-US" altLang="en-US" sz="1340" b="1" dirty="0">
                <a:solidFill>
                  <a:schemeClr val="accent2"/>
                </a:solidFill>
                <a:sym typeface="+mn-ea"/>
              </a:rPr>
              <a:t>Does the partner agree with the selected title?</a:t>
            </a:r>
            <a:endParaRPr lang="en-US" b="1" dirty="0">
              <a:solidFill>
                <a:schemeClr val="accent2"/>
              </a:solidFill>
              <a:sym typeface="+mn-ea"/>
            </a:endParaRPr>
          </a:p>
          <a:p>
            <a:pPr marL="909955" lvl="1" indent="-457200">
              <a:buFont typeface="Arial" panose="020B0604020202020204" pitchFamily="34" charset="0"/>
              <a:buChar char="•"/>
            </a:pPr>
            <a:r>
              <a:rPr lang="en-US" b="1" dirty="0">
                <a:solidFill>
                  <a:schemeClr val="accent2"/>
                </a:solidFill>
                <a:sym typeface="+mn-ea"/>
              </a:rPr>
              <a:t>What is the objective?</a:t>
            </a:r>
          </a:p>
          <a:p>
            <a:pPr marL="909955" lvl="1" indent="-457200">
              <a:buFont typeface="Arial" panose="020B0604020202020204" pitchFamily="34" charset="0"/>
              <a:buChar char="•"/>
            </a:pPr>
            <a:r>
              <a:rPr lang="en-US" b="1" dirty="0">
                <a:solidFill>
                  <a:schemeClr val="accent2"/>
                </a:solidFill>
                <a:sym typeface="+mn-ea"/>
              </a:rPr>
              <a:t>Available forensic data for investigation?</a:t>
            </a:r>
          </a:p>
          <a:p>
            <a:pPr marL="1413510" lvl="2" indent="-457200">
              <a:buFont typeface="Arial" panose="020B0604020202020204" pitchFamily="34" charset="0"/>
              <a:buChar char="•"/>
            </a:pPr>
            <a:r>
              <a:rPr lang="en-US" b="1" dirty="0">
                <a:solidFill>
                  <a:schemeClr val="accent2"/>
                </a:solidFill>
                <a:sym typeface="+mn-ea"/>
              </a:rPr>
              <a:t>Please provide the data that the officer should have in order to start the investigation</a:t>
            </a:r>
          </a:p>
          <a:p>
            <a:pPr marL="1413510" lvl="2" indent="-457200">
              <a:buFont typeface="Arial" panose="020B0604020202020204" pitchFamily="34" charset="0"/>
              <a:buChar char="•"/>
            </a:pPr>
            <a:r>
              <a:rPr lang="en-US" b="1" dirty="0">
                <a:solidFill>
                  <a:schemeClr val="accent2"/>
                </a:solidFill>
                <a:sym typeface="+mn-ea"/>
              </a:rPr>
              <a:t>What type of data? What type of open source data? What type of phrases? </a:t>
            </a:r>
          </a:p>
          <a:p>
            <a:r>
              <a:rPr lang="en-US" sz="2200" dirty="0">
                <a:solidFill>
                  <a:schemeClr val="tx2"/>
                </a:solidFill>
                <a:latin typeface="Pangram" pitchFamily="2" charset="77"/>
                <a:ea typeface="+mn-ea"/>
                <a:cs typeface="+mn-cs"/>
              </a:rPr>
              <a:t>Status of action points of the last Telco: </a:t>
            </a:r>
            <a:endParaRPr lang="en-US" altLang="en-US" sz="2645" b="1" dirty="0">
              <a:solidFill>
                <a:srgbClr val="00B050"/>
              </a:solidFill>
              <a:latin typeface="Pangram" pitchFamily="2" charset="77"/>
              <a:ea typeface="+mn-ea"/>
              <a:cs typeface="+mn-cs"/>
            </a:endParaRPr>
          </a:p>
          <a:p>
            <a:pPr marL="961390" lvl="1" indent="-457200" algn="l">
              <a:buFont typeface="Arial" panose="020B0604020202020204" pitchFamily="34" charset="0"/>
            </a:pPr>
            <a:r>
              <a:rPr lang="en-US" altLang="en-US" sz="2000" b="1" dirty="0">
                <a:solidFill>
                  <a:schemeClr val="accent2"/>
                </a:solidFill>
                <a:latin typeface="Pangram" pitchFamily="2" charset="77"/>
                <a:ea typeface="+mn-ea"/>
                <a:cs typeface="+mn-cs"/>
                <a:sym typeface="+mn-ea"/>
              </a:rPr>
              <a:t>AP9 To make the objective clearer to what we are going to search in the dataset (search for similar advertisements for NPS or fake drugs and any relation to the physical person selling it)</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7</a:t>
            </a:r>
            <a:r>
              <a:rPr lang="en-US" sz="2600" dirty="0">
                <a:latin typeface="Calibri"/>
                <a:cs typeface="Calibri"/>
                <a:sym typeface="+mn-ea"/>
              </a:rPr>
              <a:t>: </a:t>
            </a:r>
            <a:r>
              <a:rPr lang="en-US" altLang="en-US" sz="2600" dirty="0">
                <a:latin typeface="Calibri"/>
                <a:cs typeface="Calibri"/>
                <a:sym typeface="+mn-ea"/>
              </a:rPr>
              <a:t>Europe’s migrant crisis in 2015</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lnSpc>
                <a:spcPct val="100000"/>
              </a:lnSpc>
              <a:spcBef>
                <a:spcPts val="1700"/>
              </a:spcBef>
              <a:buFontTx/>
            </a:pPr>
            <a:r>
              <a:rPr lang="en-US" sz="4000" dirty="0">
                <a:solidFill>
                  <a:schemeClr val="bg1"/>
                </a:solidFill>
                <a:latin typeface="Calibri"/>
                <a:cs typeface="Calibri"/>
                <a:sym typeface="+mn-ea"/>
              </a:rPr>
              <a:t>Use case 2: Weapons and Firearms trafficking</a:t>
            </a:r>
            <a:endParaRPr 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fontScale="95000"/>
          </a:bodyPr>
          <a:lstStyle/>
          <a:p>
            <a:pPr algn="ctr"/>
            <a:r>
              <a:rPr lang="en-US" sz="4000" b="1" dirty="0">
                <a:solidFill>
                  <a:schemeClr val="bg1"/>
                </a:solidFill>
                <a:latin typeface="Calibri"/>
                <a:ea typeface="+mj-ea"/>
                <a:cs typeface="Calibri"/>
              </a:rPr>
              <a:t>Responsible partners : </a:t>
            </a:r>
            <a:r>
              <a:rPr lang="en-US" altLang="en-US" sz="4000" b="1" dirty="0">
                <a:solidFill>
                  <a:schemeClr val="bg1"/>
                </a:solidFill>
                <a:latin typeface="Calibri"/>
                <a:ea typeface="+mj-ea"/>
                <a:cs typeface="Calibri"/>
                <a:sym typeface="+mn-ea"/>
              </a:rPr>
              <a:t>AoC, KWPG</a:t>
            </a:r>
            <a:endParaRPr lang="en-US" altLang="en-US" sz="4000" b="1" dirty="0">
              <a:solidFill>
                <a:schemeClr val="bg1"/>
              </a:solidFill>
              <a:latin typeface="Calibri"/>
              <a:ea typeface="+mj-ea"/>
              <a:cs typeface="Calibri"/>
            </a:endParaRP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56</a:t>
            </a:fld>
            <a:endParaRPr lang="it-IT"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379988" cy="4442242"/>
          </a:xfrm>
        </p:spPr>
        <p:txBody>
          <a:bodyPr>
            <a:normAutofit fontScale="92500" lnSpcReduction="10000"/>
          </a:bodyPr>
          <a:lstStyle/>
          <a:p>
            <a:r>
              <a:rPr lang="en-US" sz="2600" dirty="0">
                <a:solidFill>
                  <a:schemeClr val="tx2"/>
                </a:solidFill>
                <a:latin typeface="Pangram" pitchFamily="2" charset="77"/>
                <a:ea typeface="+mn-ea"/>
                <a:cs typeface="+mn-cs"/>
              </a:rPr>
              <a:t>Outline Problem :</a:t>
            </a:r>
          </a:p>
          <a:p>
            <a:pPr marL="457200" indent="-457200">
              <a:buFont typeface="Arial" panose="020B0604020202020204" pitchFamily="34" charset="0"/>
              <a:buChar char="•"/>
            </a:pPr>
            <a:r>
              <a:rPr lang="en-US" sz="2900" b="1" dirty="0">
                <a:solidFill>
                  <a:srgbClr val="0070C0"/>
                </a:solidFill>
                <a:latin typeface="Pangram" pitchFamily="2" charset="77"/>
                <a:ea typeface="+mn-ea"/>
                <a:cs typeface="+mn-cs"/>
              </a:rPr>
              <a:t>Trafficking spread across criminal and terrorist activities</a:t>
            </a:r>
          </a:p>
          <a:p>
            <a:pPr marL="961390" lvl="1" indent="-457200">
              <a:buFont typeface="Arial" panose="020B0604020202020204" pitchFamily="34" charset="0"/>
              <a:buChar char="•"/>
            </a:pPr>
            <a:r>
              <a:rPr lang="en-US" sz="2600" dirty="0">
                <a:solidFill>
                  <a:schemeClr val="tx2"/>
                </a:solidFill>
              </a:rPr>
              <a:t>Aided by easy anonymous internet trading</a:t>
            </a:r>
          </a:p>
          <a:p>
            <a:pPr marL="457200" indent="-457200">
              <a:buFont typeface="Arial" panose="020B0604020202020204" pitchFamily="34" charset="0"/>
              <a:buChar char="•"/>
            </a:pPr>
            <a:r>
              <a:rPr lang="en-US" sz="2900" b="1" dirty="0">
                <a:solidFill>
                  <a:srgbClr val="0070C0"/>
                </a:solidFill>
                <a:latin typeface="Pangram" pitchFamily="2" charset="77"/>
                <a:ea typeface="+mn-ea"/>
                <a:cs typeface="+mn-cs"/>
              </a:rPr>
              <a:t>Weapons trafficking supports wider criminal activity</a:t>
            </a:r>
          </a:p>
          <a:p>
            <a:pPr marL="457200" indent="-457200">
              <a:buFont typeface="Arial" panose="020B0604020202020204" pitchFamily="34" charset="0"/>
              <a:buChar char="•"/>
            </a:pPr>
            <a:r>
              <a:rPr lang="en-US" sz="2900" b="1" dirty="0">
                <a:solidFill>
                  <a:srgbClr val="0070C0"/>
                </a:solidFill>
                <a:latin typeface="Pangram" pitchFamily="2" charset="77"/>
                <a:ea typeface="+mn-ea"/>
                <a:cs typeface="+mn-cs"/>
              </a:rPr>
              <a:t>Detecting and acting upon weapons trafficking reduces the risk of murder or attack</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57</a:t>
            </a:fld>
            <a:endParaRPr lang="it-IT" dirty="0"/>
          </a:p>
        </p:txBody>
      </p:sp>
      <p:sp>
        <p:nvSpPr>
          <p:cNvPr id="4" name="Θέση κειμένου 3"/>
          <p:cNvSpPr>
            <a:spLocks noGrp="1"/>
          </p:cNvSpPr>
          <p:nvPr>
            <p:ph type="body" sz="quarter" idx="13"/>
          </p:nvPr>
        </p:nvSpPr>
        <p:spPr/>
        <p:txBody>
          <a:bodyPr>
            <a:normAutofit fontScale="70000" lnSpcReduction="20000"/>
          </a:bodyPr>
          <a:lstStyle/>
          <a:p>
            <a:r>
              <a:rPr lang="en-US" dirty="0"/>
              <a:t>Use case 2: </a:t>
            </a:r>
            <a:r>
              <a:rPr lang="fr-FR" dirty="0"/>
              <a:t>Weapons and Firearms trafficking</a:t>
            </a:r>
            <a:endParaRPr lang="en-US" dirty="0"/>
          </a:p>
        </p:txBody>
      </p:sp>
      <p:pic>
        <p:nvPicPr>
          <p:cNvPr id="6"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051" y="3103494"/>
            <a:ext cx="4453028" cy="296868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9221688" cy="4442242"/>
          </a:xfrm>
        </p:spPr>
        <p:txBody>
          <a:bodyPr>
            <a:normAutofit/>
          </a:bodyPr>
          <a:lstStyle/>
          <a:p>
            <a:pPr marL="0" lvl="2"/>
            <a:r>
              <a:rPr lang="en-US" sz="2200" dirty="0">
                <a:solidFill>
                  <a:schemeClr val="tx2"/>
                </a:solidFill>
              </a:rPr>
              <a:t>Outline approach: </a:t>
            </a:r>
          </a:p>
          <a:p>
            <a:pPr marL="847090" lvl="1" indent="-342900">
              <a:buFont typeface="Arial" panose="020B0604020202020204" pitchFamily="34" charset="0"/>
              <a:buChar char="•"/>
            </a:pPr>
            <a:r>
              <a:rPr lang="en-US" sz="3200" b="1" dirty="0">
                <a:solidFill>
                  <a:srgbClr val="0070C0"/>
                </a:solidFill>
              </a:rPr>
              <a:t>Detect weapon trafficking activities</a:t>
            </a:r>
          </a:p>
          <a:p>
            <a:pPr marL="847090" lvl="1" indent="-342900">
              <a:buFont typeface="Arial" panose="020B0604020202020204" pitchFamily="34" charset="0"/>
              <a:buChar char="•"/>
            </a:pPr>
            <a:r>
              <a:rPr lang="en-GB" sz="3200" b="1" dirty="0">
                <a:solidFill>
                  <a:srgbClr val="0070C0"/>
                </a:solidFill>
              </a:rPr>
              <a:t>Monitor activities and identify individuals</a:t>
            </a:r>
          </a:p>
          <a:p>
            <a:pPr marL="847090" lvl="1" indent="-342900">
              <a:buFont typeface="Arial" panose="020B0604020202020204" pitchFamily="34" charset="0"/>
              <a:buChar char="•"/>
            </a:pPr>
            <a:r>
              <a:rPr lang="en-US" sz="3200" b="1" dirty="0">
                <a:solidFill>
                  <a:srgbClr val="0070C0"/>
                </a:solidFill>
              </a:rPr>
              <a:t>Adopt High Levels of Automation</a:t>
            </a:r>
          </a:p>
          <a:p>
            <a:pPr marL="847090" lvl="1" indent="-342900">
              <a:buFont typeface="Arial" panose="020B0604020202020204" pitchFamily="34" charset="0"/>
              <a:buChar char="•"/>
            </a:pPr>
            <a:r>
              <a:rPr lang="en-US" sz="3200" b="1" dirty="0">
                <a:solidFill>
                  <a:srgbClr val="0070C0"/>
                </a:solidFill>
              </a:rPr>
              <a:t>Integrate knowledge from Big Data sources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58</a:t>
            </a:fld>
            <a:endParaRPr lang="it-IT" dirty="0"/>
          </a:p>
        </p:txBody>
      </p:sp>
      <p:sp>
        <p:nvSpPr>
          <p:cNvPr id="4" name="Θέση κειμένου 3"/>
          <p:cNvSpPr>
            <a:spLocks noGrp="1"/>
          </p:cNvSpPr>
          <p:nvPr>
            <p:ph type="body" sz="quarter" idx="13"/>
          </p:nvPr>
        </p:nvSpPr>
        <p:spPr/>
        <p:txBody>
          <a:bodyPr>
            <a:normAutofit fontScale="70000" lnSpcReduction="20000"/>
          </a:bodyPr>
          <a:lstStyle/>
          <a:p>
            <a:r>
              <a:rPr lang="en-US" dirty="0"/>
              <a:t>Use case 2: </a:t>
            </a:r>
            <a:r>
              <a:rPr lang="fr-FR" dirty="0"/>
              <a:t>Weapons and Firearms trafficking</a:t>
            </a:r>
            <a:endParaRPr 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1</a:t>
            </a:r>
            <a:r>
              <a:rPr lang="en-US" sz="4000" dirty="0">
                <a:solidFill>
                  <a:schemeClr val="bg1"/>
                </a:solidFill>
                <a:latin typeface="Calibri"/>
                <a:cs typeface="Calibri"/>
              </a:rPr>
              <a:t>: Cyberspace Weapons Trafficking</a:t>
            </a:r>
            <a:endParaRPr lang="en-US" alt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AoC - Serbia</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59</a:t>
            </a:fld>
            <a:endParaRPr lang="it-IT"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379988" cy="4442242"/>
          </a:xfrm>
        </p:spPr>
        <p:txBody>
          <a:bodyPr/>
          <a:lstStyle/>
          <a:p>
            <a:r>
              <a:rPr lang="en-US" sz="2200" dirty="0">
                <a:solidFill>
                  <a:schemeClr val="tx2"/>
                </a:solidFill>
                <a:latin typeface="Pangram" pitchFamily="2" charset="77"/>
                <a:ea typeface="+mn-ea"/>
                <a:cs typeface="+mn-cs"/>
              </a:rPr>
              <a:t>Outline problem: </a:t>
            </a:r>
          </a:p>
          <a:p>
            <a:pPr marL="961390" lvl="1" indent="-457200">
              <a:buFont typeface="Arial" panose="020B0604020202020204" pitchFamily="34" charset="0"/>
              <a:buChar char="•"/>
            </a:pPr>
            <a:r>
              <a:rPr lang="en-US" b="1" dirty="0">
                <a:solidFill>
                  <a:srgbClr val="0070C0"/>
                </a:solidFill>
              </a:rPr>
              <a:t>	There is a huge global market for drugs</a:t>
            </a:r>
            <a:endParaRPr lang="en-US" dirty="0">
              <a:solidFill>
                <a:schemeClr val="tx2"/>
              </a:solidFill>
            </a:endParaRPr>
          </a:p>
          <a:p>
            <a:pPr lvl="2"/>
            <a:r>
              <a:rPr lang="en-US" dirty="0">
                <a:solidFill>
                  <a:schemeClr val="tx2"/>
                </a:solidFill>
              </a:rPr>
              <a:t>Pharmaceuticals, Narcotics, Novel Psychoactive Substances and Counterfeit Medicines</a:t>
            </a:r>
          </a:p>
          <a:p>
            <a:pPr marL="961390" lvl="1" indent="-457200">
              <a:buFont typeface="Arial" panose="020B0604020202020204" pitchFamily="34" charset="0"/>
              <a:buChar char="•"/>
            </a:pPr>
            <a:r>
              <a:rPr lang="en-US" b="1" dirty="0">
                <a:solidFill>
                  <a:srgbClr val="0070C0"/>
                </a:solidFill>
              </a:rPr>
              <a:t>	Facilitated by anonymous, quick online transactions leading to:</a:t>
            </a:r>
          </a:p>
          <a:p>
            <a:pPr lvl="2"/>
            <a:r>
              <a:rPr lang="en-US" dirty="0">
                <a:solidFill>
                  <a:schemeClr val="tx2"/>
                </a:solidFill>
              </a:rPr>
              <a:t>Financial impact on EU nations</a:t>
            </a:r>
          </a:p>
          <a:p>
            <a:pPr lvl="2"/>
            <a:r>
              <a:rPr lang="en-US" dirty="0">
                <a:solidFill>
                  <a:schemeClr val="tx2"/>
                </a:solidFill>
              </a:rPr>
              <a:t>Adverse impact on public health</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a:t>
            </a:fld>
            <a:endParaRPr lang="it-IT" dirty="0"/>
          </a:p>
        </p:txBody>
      </p:sp>
      <p:sp>
        <p:nvSpPr>
          <p:cNvPr id="4" name="Θέση κειμένου 3"/>
          <p:cNvSpPr>
            <a:spLocks noGrp="1"/>
          </p:cNvSpPr>
          <p:nvPr>
            <p:ph type="body" sz="quarter" idx="13"/>
          </p:nvPr>
        </p:nvSpPr>
        <p:spPr/>
        <p:txBody>
          <a:bodyPr>
            <a:normAutofit fontScale="55000" lnSpcReduction="20000"/>
          </a:bodyPr>
          <a:lstStyle/>
          <a:p>
            <a:r>
              <a:rPr lang="en-US" dirty="0"/>
              <a:t>Use case 1: </a:t>
            </a:r>
            <a:r>
              <a:rPr lang="en-GB" dirty="0"/>
              <a:t>Counterfeit/falsified medicine, drugs and NPS</a:t>
            </a:r>
            <a:endParaRPr lang="en-US" dirty="0"/>
          </a:p>
        </p:txBody>
      </p:sp>
      <p:pic>
        <p:nvPicPr>
          <p:cNvPr id="5"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623" y="3253258"/>
            <a:ext cx="4003735" cy="2669157"/>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a:bodyPr>
          <a:lstStyle/>
          <a:p>
            <a:r>
              <a:rPr lang="en-US" sz="2900" dirty="0">
                <a:solidFill>
                  <a:schemeClr val="tx2"/>
                </a:solidFill>
                <a:latin typeface="Pangram" pitchFamily="2" charset="77"/>
                <a:ea typeface="+mn-ea"/>
                <a:cs typeface="+mn-cs"/>
              </a:rPr>
              <a:t>Scenario description:</a:t>
            </a:r>
            <a:endParaRPr lang="en-US" sz="2400" b="1" dirty="0">
              <a:solidFill>
                <a:srgbClr val="0070C0"/>
              </a:solidFill>
              <a:sym typeface="+mn-ea"/>
            </a:endParaRPr>
          </a:p>
          <a:p>
            <a:pPr marL="789940" lvl="1" indent="-285750">
              <a:buFont typeface="Arial" panose="020B0604020202020204" pitchFamily="34" charset="0"/>
              <a:buChar char="•"/>
            </a:pPr>
            <a:r>
              <a:rPr lang="en-US" sz="2400" b="1" dirty="0">
                <a:solidFill>
                  <a:srgbClr val="0070C0"/>
                </a:solidFill>
                <a:sym typeface="+mn-ea"/>
              </a:rPr>
              <a:t>Mostly originating from darknet</a:t>
            </a:r>
            <a:endParaRPr lang="en-US" sz="2400" b="1" dirty="0">
              <a:solidFill>
                <a:srgbClr val="0070C0"/>
              </a:solidFill>
            </a:endParaRPr>
          </a:p>
          <a:p>
            <a:pPr marL="1179195" lvl="2" indent="-171450">
              <a:buFont typeface="Arial" panose="020B0604020202020204" pitchFamily="34" charset="0"/>
              <a:buChar char="•"/>
            </a:pPr>
            <a:r>
              <a:rPr lang="en-US" sz="1600" dirty="0">
                <a:solidFill>
                  <a:schemeClr val="tx2"/>
                </a:solidFill>
                <a:sym typeface="+mn-ea"/>
              </a:rPr>
              <a:t>Illegal advertising of equipment and prices</a:t>
            </a:r>
            <a:endParaRPr lang="en-US" sz="2400" dirty="0"/>
          </a:p>
          <a:p>
            <a:pPr marL="847090" lvl="1" indent="-342900" algn="l">
              <a:buFont typeface="Arial" panose="020B0604020202020204" pitchFamily="34" charset="0"/>
              <a:buChar char="•"/>
            </a:pPr>
            <a:r>
              <a:rPr lang="en-US" sz="2400" b="1" dirty="0">
                <a:solidFill>
                  <a:srgbClr val="0070C0"/>
                </a:solidFill>
                <a:sym typeface="+mn-ea"/>
              </a:rPr>
              <a:t>Paying in blockchain</a:t>
            </a:r>
            <a:endParaRPr lang="en-US" sz="2400" b="1" dirty="0">
              <a:solidFill>
                <a:srgbClr val="0070C0"/>
              </a:solidFill>
            </a:endParaRPr>
          </a:p>
          <a:p>
            <a:pPr lvl="1"/>
            <a:r>
              <a:rPr lang="en-US" sz="1600" b="1" dirty="0">
                <a:solidFill>
                  <a:schemeClr val="accent2"/>
                </a:solidFill>
              </a:rPr>
              <a:t>What is the evidence data and what are the databases to be analyzed</a:t>
            </a:r>
          </a:p>
          <a:p>
            <a:pPr lvl="1">
              <a:lnSpc>
                <a:spcPct val="90000"/>
              </a:lnSpc>
              <a:buFont typeface="Arial" panose="020B0604020202020204" pitchFamily="34" charset="0"/>
            </a:pPr>
            <a:endParaRPr lang="en-US" sz="16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Cyberspace Weapons Trafficking </a:t>
            </a:r>
            <a:r>
              <a:rPr lang="en-US" altLang="en-US" sz="2600" dirty="0">
                <a:latin typeface="Calibri"/>
                <a:cs typeface="Calibri"/>
                <a:sym typeface="+mn-ea"/>
              </a:rPr>
              <a:t>(AoC)</a:t>
            </a:r>
          </a:p>
        </p:txBody>
      </p:sp>
      <p:pic>
        <p:nvPicPr>
          <p:cNvPr id="5" name="Picture 4"/>
          <p:cNvPicPr>
            <a:picLocks noChangeAspect="1"/>
          </p:cNvPicPr>
          <p:nvPr/>
        </p:nvPicPr>
        <p:blipFill>
          <a:blip r:embed="rId2"/>
          <a:stretch>
            <a:fillRect/>
          </a:stretch>
        </p:blipFill>
        <p:spPr>
          <a:xfrm>
            <a:off x="6710680" y="2762250"/>
            <a:ext cx="3456305" cy="3016885"/>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Website use (as a “buyer”)</a:t>
            </a:r>
            <a:endParaRPr lang="en-US" sz="1600" b="1" dirty="0">
              <a:solidFill>
                <a:srgbClr val="0070C0"/>
              </a:solidFill>
            </a:endParaRPr>
          </a:p>
          <a:p>
            <a:pPr marL="1179195" lvl="2" indent="-171450" algn="l">
              <a:buFont typeface="Arial" panose="020B0604020202020204" pitchFamily="34" charset="0"/>
              <a:buChar char="•"/>
            </a:pPr>
            <a:r>
              <a:rPr lang="en-US" sz="1600" dirty="0">
                <a:solidFill>
                  <a:schemeClr val="tx2"/>
                </a:solidFill>
                <a:sym typeface="+mn-ea"/>
              </a:rPr>
              <a:t>Through TOR, Virtual or Live  OS</a:t>
            </a:r>
            <a:endParaRPr lang="en-US" sz="1600" dirty="0">
              <a:solidFill>
                <a:schemeClr val="tx2"/>
              </a:solidFill>
            </a:endParaRPr>
          </a:p>
          <a:p>
            <a:pPr marL="789940" lvl="1" indent="-285750">
              <a:buFont typeface="Arial" panose="020B0604020202020204" pitchFamily="34" charset="0"/>
              <a:buChar char="•"/>
            </a:pPr>
            <a:r>
              <a:rPr lang="en-US" sz="1600" b="1" dirty="0">
                <a:solidFill>
                  <a:srgbClr val="0070C0"/>
                </a:solidFill>
                <a:sym typeface="+mn-ea"/>
              </a:rPr>
              <a:t>Investigators specialist  expertise in firearms  and weapons</a:t>
            </a:r>
            <a:endParaRPr lang="en-US" sz="1600" dirty="0"/>
          </a:p>
          <a:p>
            <a:pPr marL="789940" lvl="1" indent="-285750">
              <a:buFont typeface="Arial" panose="020B0604020202020204" pitchFamily="34" charset="0"/>
              <a:buChar char="•"/>
            </a:pPr>
            <a:r>
              <a:rPr lang="en-US" sz="1600" b="1" dirty="0">
                <a:solidFill>
                  <a:srgbClr val="0070C0"/>
                </a:solidFill>
                <a:sym typeface="+mn-ea"/>
              </a:rPr>
              <a:t>Pre trial mode</a:t>
            </a:r>
            <a:endParaRPr lang="en-US" sz="1600" dirty="0"/>
          </a:p>
          <a:p>
            <a:pPr marL="1179195" lvl="2" indent="-171450" algn="l">
              <a:buFont typeface="Arial" panose="020B0604020202020204" pitchFamily="34" charset="0"/>
              <a:buChar char="•"/>
            </a:pPr>
            <a:r>
              <a:rPr lang="en-US" sz="1600" dirty="0">
                <a:solidFill>
                  <a:schemeClr val="tx2"/>
                </a:solidFill>
                <a:sym typeface="+mn-ea"/>
              </a:rPr>
              <a:t>Determine Jurisdiction</a:t>
            </a:r>
            <a:endParaRPr lang="en-US" sz="1600" dirty="0">
              <a:solidFill>
                <a:schemeClr val="tx2"/>
              </a:solidFill>
            </a:endParaRPr>
          </a:p>
          <a:p>
            <a:pPr marL="1179195" lvl="2" indent="-171450" algn="l">
              <a:buFont typeface="Arial" panose="020B0604020202020204" pitchFamily="34" charset="0"/>
              <a:buChar char="•"/>
            </a:pPr>
            <a:r>
              <a:rPr lang="en-US" sz="1600" dirty="0">
                <a:solidFill>
                  <a:schemeClr val="tx2"/>
                </a:solidFill>
                <a:sym typeface="+mn-ea"/>
              </a:rPr>
              <a:t>Special police sections for terrorism and extremism</a:t>
            </a:r>
            <a:endParaRPr lang="en-US" sz="1600" dirty="0"/>
          </a:p>
          <a:p>
            <a:pPr marL="789940" lvl="1" indent="-285750">
              <a:buFont typeface="Arial" panose="020B0604020202020204" pitchFamily="34" charset="0"/>
              <a:buChar char="•"/>
            </a:pPr>
            <a:r>
              <a:rPr lang="en-US" sz="1600" b="1" dirty="0">
                <a:solidFill>
                  <a:srgbClr val="0070C0"/>
                </a:solidFill>
                <a:sym typeface="+mn-ea"/>
              </a:rPr>
              <a:t>Produce and issue documentation</a:t>
            </a:r>
            <a:endParaRPr lang="en-US" sz="1600" dirty="0"/>
          </a:p>
          <a:p>
            <a:pPr marL="789940" lvl="1" indent="-285750">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61</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Cyberspace Weapons Trafficking </a:t>
            </a:r>
            <a:r>
              <a:rPr lang="en-US" altLang="en-US" sz="2600" dirty="0">
                <a:latin typeface="Calibri"/>
                <a:cs typeface="Calibri"/>
                <a:sym typeface="+mn-ea"/>
              </a:rPr>
              <a:t>(AoC)</a:t>
            </a:r>
          </a:p>
        </p:txBody>
      </p:sp>
      <p:pic>
        <p:nvPicPr>
          <p:cNvPr id="6" name="Picture 5"/>
          <p:cNvPicPr>
            <a:picLocks noChangeAspect="1"/>
          </p:cNvPicPr>
          <p:nvPr/>
        </p:nvPicPr>
        <p:blipFill>
          <a:blip r:embed="rId2"/>
          <a:stretch>
            <a:fillRect/>
          </a:stretch>
        </p:blipFill>
        <p:spPr>
          <a:xfrm>
            <a:off x="6463665" y="2530475"/>
            <a:ext cx="3599815" cy="3599815"/>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387215"/>
          </a:xfrm>
        </p:spPr>
        <p:txBody>
          <a:bodyPr>
            <a:normAutofit lnSpcReduction="10000"/>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1600" dirty="0">
                <a:solidFill>
                  <a:schemeClr val="tx2"/>
                </a:solidFill>
                <a:sym typeface="+mn-ea"/>
              </a:rPr>
              <a:t>Type of data :  audio, video and text </a:t>
            </a:r>
            <a:r>
              <a:rPr lang="en-US" altLang="en-US" sz="1600" dirty="0">
                <a:solidFill>
                  <a:schemeClr val="tx2"/>
                </a:solidFill>
                <a:sym typeface="+mn-ea"/>
              </a:rPr>
              <a:t>should be generated</a:t>
            </a:r>
            <a:endParaRPr lang="en-US" sz="1600" dirty="0">
              <a:solidFill>
                <a:schemeClr val="tx2"/>
              </a:solidFill>
              <a:sym typeface="+mn-ea"/>
            </a:endParaRPr>
          </a:p>
          <a:p>
            <a:pPr marL="1226185" lvl="2" indent="-264160">
              <a:buFont typeface="Arial" panose="020B0604020202020204" pitchFamily="34" charset="0"/>
              <a:buChar char="•"/>
            </a:pPr>
            <a:r>
              <a:rPr lang="en-US" sz="1600" b="1" dirty="0">
                <a:solidFill>
                  <a:srgbClr val="00B050"/>
                </a:solidFill>
              </a:rPr>
              <a:t>youtube videos </a:t>
            </a:r>
            <a:r>
              <a:rPr lang="en-US" altLang="en-US" sz="1600" b="1" dirty="0">
                <a:solidFill>
                  <a:srgbClr val="00B050"/>
                </a:solidFill>
              </a:rPr>
              <a:t>are provided</a:t>
            </a:r>
          </a:p>
          <a:p>
            <a:pPr marL="1226185" lvl="2" indent="-264160" algn="l">
              <a:buFont typeface="Arial" panose="020B0604020202020204" pitchFamily="34" charset="0"/>
              <a:buChar char="•"/>
            </a:pPr>
            <a:r>
              <a:rPr lang="en-US" sz="1600" dirty="0">
                <a:solidFill>
                  <a:schemeClr val="tx2"/>
                </a:solidFill>
              </a:rPr>
              <a:t>To create fake data videos can be obtained from the address:</a:t>
            </a:r>
          </a:p>
          <a:p>
            <a:pPr marL="1683385" lvl="3" indent="-264160" algn="l">
              <a:buFont typeface="Arial" panose="020B0604020202020204" pitchFamily="34" charset="0"/>
              <a:buChar char="•"/>
            </a:pPr>
            <a:r>
              <a:rPr lang="en-US" sz="1440" dirty="0">
                <a:solidFill>
                  <a:schemeClr val="tx2"/>
                </a:solidFill>
              </a:rPr>
              <a:t>https://www.youtube.com/watch?v=dq0tvWiCMH8 </a:t>
            </a:r>
          </a:p>
          <a:p>
            <a:pPr marL="1683385" lvl="3" indent="-264160" algn="l">
              <a:buFont typeface="Arial" panose="020B0604020202020204" pitchFamily="34" charset="0"/>
              <a:buChar char="•"/>
            </a:pPr>
            <a:r>
              <a:rPr lang="en-US" sz="1440" dirty="0">
                <a:solidFill>
                  <a:schemeClr val="tx2"/>
                </a:solidFill>
              </a:rPr>
              <a:t>https://www.youtube.com/watch?v=DBVg_pfpBQA I https://youtu.be/VKnzlhWeX4g</a:t>
            </a:r>
          </a:p>
          <a:p>
            <a:pPr marL="457200" lvl="5" indent="-264160" algn="l">
              <a:buFont typeface="Arial" panose="020B0604020202020204" pitchFamily="34" charset="0"/>
              <a:buChar char="•"/>
            </a:pPr>
            <a:r>
              <a:rPr lang="en-US" sz="1910" dirty="0">
                <a:solidFill>
                  <a:schemeClr val="tx2"/>
                </a:solidFill>
                <a:sym typeface="+mn-ea"/>
              </a:rPr>
              <a:t>all the connected videos can be used in creating of radical and extremist movement in Serbia – non Islam, and for the Radical Islamist movement</a:t>
            </a:r>
            <a:endParaRPr lang="en-US" sz="1910"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62</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Cyberspace Weapons Trafficking </a:t>
            </a:r>
            <a:r>
              <a:rPr lang="en-US" altLang="en-US" sz="2600" dirty="0">
                <a:latin typeface="Calibri"/>
                <a:cs typeface="Calibri"/>
                <a:sym typeface="+mn-ea"/>
              </a:rPr>
              <a:t>(AoC)</a:t>
            </a:r>
          </a:p>
        </p:txBody>
      </p:sp>
      <p:pic>
        <p:nvPicPr>
          <p:cNvPr id="6" name="Picture 3"/>
          <p:cNvPicPr>
            <a:picLocks noChangeAspect="1"/>
          </p:cNvPicPr>
          <p:nvPr/>
        </p:nvPicPr>
        <p:blipFill>
          <a:blip r:embed="rId2"/>
          <a:srcRect/>
          <a:stretch>
            <a:fillRect/>
          </a:stretch>
        </p:blipFill>
        <p:spPr>
          <a:xfrm>
            <a:off x="8323580" y="1868805"/>
            <a:ext cx="1576070" cy="5046345"/>
          </a:xfrm>
          <a:prstGeom prst="rect">
            <a:avLst/>
          </a:prstGeom>
        </p:spPr>
      </p:pic>
      <p:pic>
        <p:nvPicPr>
          <p:cNvPr id="8" name="Picture 4"/>
          <p:cNvPicPr>
            <a:picLocks noChangeAspect="1"/>
          </p:cNvPicPr>
          <p:nvPr/>
        </p:nvPicPr>
        <p:blipFill>
          <a:blip r:embed="rId3" cstate="print">
            <a:extLst>
              <a:ext uri="{28A0092B-C50C-407E-A947-70E740481C1C}">
                <a14:useLocalDpi xmlns:a14="http://schemas.microsoft.com/office/drawing/2010/main" val="0"/>
              </a:ext>
            </a:extLst>
          </a:blip>
          <a:srcRect l="-594" t="33233" r="594" b="-33233"/>
          <a:stretch>
            <a:fillRect/>
          </a:stretch>
        </p:blipFill>
        <p:spPr>
          <a:xfrm>
            <a:off x="5965825" y="2232660"/>
            <a:ext cx="2357755" cy="653415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63931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 </a:t>
            </a:r>
            <a:r>
              <a:rPr lang="en-US" sz="2200" dirty="0">
                <a:solidFill>
                  <a:schemeClr val="tx2"/>
                </a:solidFill>
                <a:latin typeface="Pangram" pitchFamily="2" charset="77"/>
                <a:ea typeface="+mn-ea"/>
                <a:cs typeface="+mn-cs"/>
              </a:rPr>
              <a:t>:</a:t>
            </a:r>
            <a:endParaRPr lang="en-US" sz="1800" b="1" u="sng" dirty="0">
              <a:solidFill>
                <a:srgbClr val="7030A0"/>
              </a:solidFill>
            </a:endParaRPr>
          </a:p>
          <a:p>
            <a:pPr marL="93345" lvl="0" algn="l">
              <a:buFont typeface="Arial" panose="020B0604020202020204" pitchFamily="34" charset="0"/>
            </a:pPr>
            <a:r>
              <a:rPr lang="en-US" altLang="en-US" b="1" dirty="0">
                <a:solidFill>
                  <a:schemeClr val="accent2"/>
                </a:solidFill>
                <a:latin typeface="Pangram" pitchFamily="2" charset="77"/>
                <a:ea typeface="+mn-ea"/>
                <a:cs typeface="+mn-cs"/>
              </a:rPr>
              <a:t>“All phrases to be searched in relation to: jihad + war + sheitan + holy war for Islam. Serbian Šejtan, džihad, sveti rat, četnici, koljači, prljavi srbi, protivnici Islama. Četničke vojvode, velika Srbija, Šešeljizam, dveri, pokret Srbije…  In the order to cover their activities there are indicia’s that they are offering on the grey market weapons and guns. In general there is assumption that through surveillance of the radicals and extremists is possible to reveal grey markets on the real life. They are not offered online. “ </a:t>
            </a:r>
          </a:p>
          <a:p>
            <a:pPr marL="93345" lvl="0" algn="l">
              <a:buFont typeface="Arial" panose="020B0604020202020204" pitchFamily="34" charset="0"/>
            </a:pPr>
            <a:r>
              <a:rPr lang="en-US" altLang="en-US" b="1" dirty="0">
                <a:solidFill>
                  <a:schemeClr val="accent2"/>
                </a:solidFill>
                <a:latin typeface="Pangram" pitchFamily="2" charset="77"/>
                <a:ea typeface="+mn-ea"/>
                <a:cs typeface="+mn-cs"/>
              </a:rPr>
              <a:t>-- The above description is not clear...</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Cyberspace Weapons Trafficking </a:t>
            </a:r>
            <a:r>
              <a:rPr lang="en-US" altLang="en-US" sz="2600" dirty="0">
                <a:latin typeface="Calibri"/>
                <a:cs typeface="Calibri"/>
                <a:sym typeface="+mn-ea"/>
              </a:rPr>
              <a:t>(AoC)</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lnSpcReduction="10000"/>
          </a:bodyPr>
          <a:lstStyle/>
          <a:p>
            <a:r>
              <a:rPr lang="en-US" sz="2200" dirty="0">
                <a:solidFill>
                  <a:schemeClr val="tx2"/>
                </a:solidFill>
                <a:latin typeface="Pangram" pitchFamily="2" charset="77"/>
                <a:ea typeface="+mn-ea"/>
                <a:cs typeface="+mn-cs"/>
              </a:rPr>
              <a:t>Pending issues : </a:t>
            </a:r>
          </a:p>
          <a:p>
            <a:pPr marL="795655" lvl="1" indent="-342900">
              <a:buFont typeface="Arial" panose="020B0604020202020204" pitchFamily="34" charset="0"/>
              <a:buChar char="•"/>
            </a:pPr>
            <a:r>
              <a:rPr lang="en-US" altLang="en-US" sz="2400" b="1" dirty="0">
                <a:solidFill>
                  <a:schemeClr val="accent2"/>
                </a:solidFill>
                <a:sym typeface="+mn-ea"/>
              </a:rPr>
              <a:t>Narration need to be extended</a:t>
            </a:r>
          </a:p>
          <a:p>
            <a:pPr marL="795655" lvl="1" indent="-342900">
              <a:buFont typeface="Arial" panose="020B0604020202020204" pitchFamily="34" charset="0"/>
              <a:buChar char="•"/>
            </a:pPr>
            <a:r>
              <a:rPr lang="en-US" altLang="en-US" sz="2400" b="1" dirty="0">
                <a:solidFill>
                  <a:schemeClr val="accent2"/>
                </a:solidFill>
                <a:sym typeface="+mn-ea"/>
              </a:rPr>
              <a:t>More youtube video links should be very helpful</a:t>
            </a:r>
          </a:p>
          <a:p>
            <a:pPr marL="795655" lvl="1" indent="-342900">
              <a:buFont typeface="Arial" panose="020B0604020202020204" pitchFamily="34" charset="0"/>
              <a:buChar char="•"/>
            </a:pPr>
            <a:r>
              <a:rPr lang="en-US" sz="2400" b="1" dirty="0">
                <a:solidFill>
                  <a:schemeClr val="accent2"/>
                </a:solidFill>
                <a:latin typeface="Pangram" pitchFamily="2" charset="77"/>
                <a:ea typeface="+mn-ea"/>
                <a:cs typeface="+mn-cs"/>
                <a:sym typeface="+mn-ea"/>
              </a:rPr>
              <a:t>Objectives should be defined more clearly</a:t>
            </a:r>
          </a:p>
          <a:p>
            <a:pPr marL="795655" lvl="1" indent="-342900">
              <a:buFont typeface="Arial" panose="020B0604020202020204" pitchFamily="34" charset="0"/>
              <a:buChar char="•"/>
            </a:pPr>
            <a:r>
              <a:rPr lang="en-US" sz="2400" b="1" dirty="0">
                <a:solidFill>
                  <a:schemeClr val="accent2"/>
                </a:solidFill>
              </a:rPr>
              <a:t>What is the evidence data and what are the databases to be analyzed</a:t>
            </a:r>
          </a:p>
          <a:p>
            <a:r>
              <a:rPr lang="en-US" sz="2200" dirty="0">
                <a:solidFill>
                  <a:schemeClr val="tx2"/>
                </a:solidFill>
                <a:latin typeface="Pangram" pitchFamily="2" charset="77"/>
                <a:ea typeface="+mn-ea"/>
                <a:cs typeface="+mn-cs"/>
              </a:rPr>
              <a:t>Status of action points of the last Telco: </a:t>
            </a:r>
            <a:endParaRPr lang="en-US" altLang="en-US" sz="2645" b="1" dirty="0">
              <a:solidFill>
                <a:srgbClr val="00B050"/>
              </a:solidFill>
              <a:latin typeface="Pangram" pitchFamily="2" charset="77"/>
              <a:ea typeface="+mn-ea"/>
              <a:cs typeface="+mn-cs"/>
            </a:endParaRPr>
          </a:p>
          <a:p>
            <a:pPr marL="961390" lvl="1" indent="-457200" algn="l">
              <a:buFont typeface="Arial" panose="020B0604020202020204" pitchFamily="34" charset="0"/>
            </a:pPr>
            <a:r>
              <a:rPr lang="en-US" altLang="en-US" sz="2000" b="1" dirty="0">
                <a:solidFill>
                  <a:srgbClr val="00B050"/>
                </a:solidFill>
                <a:latin typeface="Pangram" pitchFamily="2" charset="77"/>
                <a:ea typeface="+mn-ea"/>
                <a:cs typeface="+mn-cs"/>
                <a:sym typeface="+mn-ea"/>
              </a:rPr>
              <a:t>AP3: Scenario definition to be completed (perform multimodal analysis -audio, video, text- to find influencers, to search for political and other people related to weapons trafficking)</a:t>
            </a:r>
          </a:p>
          <a:p>
            <a:pPr marL="961390" lvl="1" indent="-457200" algn="l">
              <a:buFont typeface="Arial" panose="020B0604020202020204" pitchFamily="34" charset="0"/>
            </a:pPr>
            <a:r>
              <a:rPr lang="en-US" altLang="en-US" sz="2000" b="1" dirty="0">
                <a:solidFill>
                  <a:srgbClr val="00B050"/>
                </a:solidFill>
                <a:latin typeface="Pangram" pitchFamily="2" charset="77"/>
                <a:ea typeface="+mn-ea"/>
                <a:cs typeface="+mn-cs"/>
                <a:sym typeface="+mn-ea"/>
              </a:rPr>
              <a:t>AP4: To create fake data</a:t>
            </a:r>
            <a:endParaRPr lang="en-US" altLang="en-US" sz="2000" b="1" dirty="0">
              <a:solidFill>
                <a:schemeClr val="accent2"/>
              </a:solidFill>
              <a:latin typeface="Pangram" pitchFamily="2" charset="77"/>
              <a:ea typeface="+mn-ea"/>
              <a:cs typeface="+mn-cs"/>
              <a:sym typeface="+mn-ea"/>
            </a:endParaRPr>
          </a:p>
          <a:p>
            <a:pPr marL="961390" lvl="1" indent="-457200" algn="l">
              <a:buFont typeface="Arial" panose="020B0604020202020204" pitchFamily="34" charset="0"/>
            </a:pPr>
            <a:r>
              <a:rPr lang="en-US" altLang="en-US" sz="2000" b="1" dirty="0">
                <a:solidFill>
                  <a:schemeClr val="accent2"/>
                </a:solidFill>
                <a:latin typeface="Pangram" pitchFamily="2" charset="77"/>
                <a:ea typeface="+mn-ea"/>
                <a:cs typeface="+mn-cs"/>
                <a:sym typeface="+mn-ea"/>
              </a:rPr>
              <a:t>AP5: To define how to analyze the data (scope of project, what to search for, etc.)</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Cyberspace Weapons Trafficking </a:t>
            </a:r>
            <a:r>
              <a:rPr lang="en-US" altLang="en-US" sz="2600" dirty="0">
                <a:latin typeface="Calibri"/>
                <a:cs typeface="Calibri"/>
                <a:sym typeface="+mn-ea"/>
              </a:rPr>
              <a:t>(AoC)</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2</a:t>
            </a:r>
            <a:r>
              <a:rPr lang="en-US" sz="4000" dirty="0">
                <a:solidFill>
                  <a:schemeClr val="bg1"/>
                </a:solidFill>
                <a:latin typeface="Calibri"/>
                <a:cs typeface="Calibri"/>
              </a:rPr>
              <a:t>: </a:t>
            </a:r>
            <a:r>
              <a:rPr lang="en-US" altLang="en-US" sz="4000" dirty="0">
                <a:solidFill>
                  <a:schemeClr val="bg1"/>
                </a:solidFill>
                <a:latin typeface="Calibri"/>
                <a:cs typeface="Calibri"/>
              </a:rPr>
              <a:t>Hidden parts</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65</a:t>
            </a:fld>
            <a:endParaRPr lang="it-IT"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rmAutofit fontScale="87500"/>
          </a:bodyPr>
          <a:lstStyle/>
          <a:p>
            <a:r>
              <a:rPr lang="en-US" sz="2900" dirty="0">
                <a:solidFill>
                  <a:schemeClr val="tx2"/>
                </a:solidFill>
                <a:latin typeface="Pangram" pitchFamily="2" charset="77"/>
                <a:ea typeface="+mn-ea"/>
                <a:cs typeface="+mn-cs"/>
              </a:rPr>
              <a:t>Scenario description:</a:t>
            </a:r>
            <a:r>
              <a:rPr lang="en-US" sz="2400" b="1" dirty="0">
                <a:solidFill>
                  <a:srgbClr val="0070C0"/>
                </a:solidFill>
                <a:sym typeface="+mn-ea"/>
              </a:rPr>
              <a:t> </a:t>
            </a:r>
            <a:endParaRPr lang="en-US" sz="2000" b="1" dirty="0">
              <a:solidFill>
                <a:srgbClr val="0070C0"/>
              </a:solidFill>
            </a:endParaRPr>
          </a:p>
          <a:p>
            <a:pPr marL="847090" lvl="1" indent="-342900" algn="l">
              <a:buFont typeface="Arial" panose="020B0604020202020204" pitchFamily="34" charset="0"/>
            </a:pPr>
            <a:r>
              <a:rPr lang="en-US" sz="2400" b="1" dirty="0">
                <a:solidFill>
                  <a:srgbClr val="0070C0"/>
                </a:solidFill>
                <a:sym typeface="+mn-ea"/>
              </a:rPr>
              <a:t>Selling firearm parts (local announcement sites, internet auction sites etc.)</a:t>
            </a:r>
            <a:endParaRPr lang="en-US" sz="2400" b="1" dirty="0">
              <a:solidFill>
                <a:srgbClr val="0070C0"/>
              </a:solidFill>
            </a:endParaRPr>
          </a:p>
          <a:p>
            <a:pPr marL="847090" lvl="1" indent="-342900" algn="l">
              <a:buFont typeface="Arial" panose="020B0604020202020204" pitchFamily="34" charset="0"/>
            </a:pPr>
            <a:r>
              <a:rPr lang="en-US" sz="2400" b="1" dirty="0">
                <a:solidFill>
                  <a:srgbClr val="0070C0"/>
                </a:solidFill>
                <a:sym typeface="+mn-ea"/>
              </a:rPr>
              <a:t>Contact seller for more information</a:t>
            </a:r>
            <a:endParaRPr lang="en-US" sz="2400" b="1" dirty="0">
              <a:solidFill>
                <a:srgbClr val="0070C0"/>
              </a:solidFill>
            </a:endParaRPr>
          </a:p>
          <a:p>
            <a:pPr marL="1179195" lvl="2" indent="-171450">
              <a:buFont typeface="Arial" panose="020B0604020202020204" pitchFamily="34" charset="0"/>
              <a:buChar char="•"/>
            </a:pPr>
            <a:r>
              <a:rPr lang="en-US" sz="1600" dirty="0">
                <a:solidFill>
                  <a:schemeClr val="tx2"/>
                </a:solidFill>
                <a:sym typeface="+mn-ea"/>
              </a:rPr>
              <a:t>Seller could establish if buyer could be sold illegal firearms</a:t>
            </a:r>
            <a:endParaRPr lang="en-US" sz="2400" dirty="0"/>
          </a:p>
          <a:p>
            <a:pPr marL="847090" lvl="1" indent="-342900">
              <a:buFont typeface="Arial" panose="020B0604020202020204" pitchFamily="34" charset="0"/>
              <a:buChar char="•"/>
            </a:pPr>
            <a:r>
              <a:rPr lang="en-US" sz="2400" b="1" dirty="0">
                <a:solidFill>
                  <a:srgbClr val="0070C0"/>
                </a:solidFill>
                <a:sym typeface="+mn-ea"/>
              </a:rPr>
              <a:t>Parts concealed</a:t>
            </a:r>
            <a:endParaRPr lang="en-US" sz="2400" b="1" dirty="0">
              <a:solidFill>
                <a:srgbClr val="0070C0"/>
              </a:solidFill>
            </a:endParaRPr>
          </a:p>
          <a:p>
            <a:pPr marL="1179195" lvl="2" indent="-171450">
              <a:buFont typeface="Arial" panose="020B0604020202020204" pitchFamily="34" charset="0"/>
              <a:buChar char="•"/>
            </a:pPr>
            <a:r>
              <a:rPr lang="en-US" sz="1600" dirty="0">
                <a:solidFill>
                  <a:schemeClr val="tx2"/>
                </a:solidFill>
                <a:sym typeface="+mn-ea"/>
              </a:rPr>
              <a:t>Several parcels , mixed with other items</a:t>
            </a:r>
          </a:p>
          <a:p>
            <a:pPr marL="789940" lvl="1" indent="-285750" algn="l">
              <a:buFont typeface="Arial" panose="020B0604020202020204" pitchFamily="34" charset="0"/>
              <a:buChar char="•"/>
            </a:pPr>
            <a:r>
              <a:rPr lang="en-US" sz="2400" b="1" dirty="0">
                <a:solidFill>
                  <a:srgbClr val="0070C0"/>
                </a:solidFill>
                <a:sym typeface="+mn-ea"/>
              </a:rPr>
              <a:t>Parts delivered to mailbox not residence</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Sent from differing addresses</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Police found several announcements</a:t>
            </a:r>
            <a:endParaRPr lang="en-US" sz="2400" b="1" dirty="0">
              <a:solidFill>
                <a:srgbClr val="0070C0"/>
              </a:solidFill>
            </a:endParaRPr>
          </a:p>
          <a:p>
            <a:pPr marL="1179195" lvl="2" indent="-171450" algn="l">
              <a:buFont typeface="Arial" panose="020B0604020202020204" pitchFamily="34" charset="0"/>
            </a:pPr>
            <a:r>
              <a:rPr lang="en-US" sz="1600" dirty="0">
                <a:solidFill>
                  <a:schemeClr val="tx2"/>
                </a:solidFill>
                <a:sym typeface="+mn-ea"/>
              </a:rPr>
              <a:t>All similar in lay out and style</a:t>
            </a:r>
            <a:endParaRPr lang="en-US" sz="1600" dirty="0">
              <a:solidFill>
                <a:schemeClr val="tx2"/>
              </a:solidFill>
            </a:endParaRPr>
          </a:p>
          <a:p>
            <a:pPr marL="1179195" lvl="2" indent="-171450" algn="l">
              <a:buFont typeface="Arial" panose="020B0604020202020204" pitchFamily="34" charset="0"/>
            </a:pPr>
            <a:r>
              <a:rPr lang="en-US" sz="1600" dirty="0">
                <a:solidFill>
                  <a:schemeClr val="tx2"/>
                </a:solidFill>
                <a:sym typeface="+mn-ea"/>
              </a:rPr>
              <a:t>Posted from different public hotspots</a:t>
            </a:r>
            <a:endParaRPr lang="en-US" sz="1600" dirty="0">
              <a:solidFill>
                <a:schemeClr val="tx2"/>
              </a:solidFill>
            </a:endParaRPr>
          </a:p>
          <a:p>
            <a:pPr marL="1179195" lvl="2" indent="-171450" algn="l">
              <a:buFont typeface="Arial" panose="020B0604020202020204" pitchFamily="34" charset="0"/>
            </a:pPr>
            <a:r>
              <a:rPr lang="en-US" sz="1600" dirty="0">
                <a:solidFill>
                  <a:schemeClr val="tx2"/>
                </a:solidFill>
                <a:sym typeface="+mn-ea"/>
              </a:rPr>
              <a:t>Posted from different devices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a:t>
            </a:r>
            <a:r>
              <a:rPr lang="en-US" altLang="en-US" sz="2600" dirty="0">
                <a:latin typeface="Calibri"/>
                <a:cs typeface="Calibri"/>
                <a:sym typeface="+mn-ea"/>
              </a:rPr>
              <a:t>Weapons - hidden parts (KWPG)</a:t>
            </a:r>
          </a:p>
        </p:txBody>
      </p:sp>
      <p:pic>
        <p:nvPicPr>
          <p:cNvPr id="7" name="Picture 6"/>
          <p:cNvPicPr>
            <a:picLocks noChangeAspect="1"/>
          </p:cNvPicPr>
          <p:nvPr/>
        </p:nvPicPr>
        <p:blipFill>
          <a:blip r:embed="rId2"/>
          <a:stretch>
            <a:fillRect/>
          </a:stretch>
        </p:blipFill>
        <p:spPr>
          <a:xfrm>
            <a:off x="6979285" y="2966720"/>
            <a:ext cx="3333115" cy="279971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Judge the information – if it is reliable</a:t>
            </a:r>
            <a:endParaRPr lang="en-US" sz="1600" b="1" dirty="0">
              <a:solidFill>
                <a:srgbClr val="0070C0"/>
              </a:solidFill>
            </a:endParaRPr>
          </a:p>
          <a:p>
            <a:pPr marL="789940" lvl="1" indent="-285750" algn="l">
              <a:buFont typeface="Arial" panose="020B0604020202020204" pitchFamily="34" charset="0"/>
              <a:buChar char="•"/>
            </a:pPr>
            <a:r>
              <a:rPr lang="en-US" sz="1600" b="1" dirty="0">
                <a:solidFill>
                  <a:srgbClr val="0070C0"/>
                </a:solidFill>
                <a:sym typeface="+mn-ea"/>
              </a:rPr>
              <a:t>Start operational work – gathering intelligence, other information, confirming the source, trying to establish all individuals who are involved</a:t>
            </a:r>
            <a:endParaRPr lang="en-GB" sz="1600" dirty="0">
              <a:sym typeface="+mn-ea"/>
            </a:endParaRPr>
          </a:p>
          <a:p>
            <a:pPr marL="789940" lvl="1" indent="-285750">
              <a:buFont typeface="Arial" panose="020B0604020202020204" pitchFamily="34" charset="0"/>
              <a:buChar char="•"/>
            </a:pPr>
            <a:r>
              <a:rPr lang="en-US" sz="1600" b="1" dirty="0">
                <a:solidFill>
                  <a:srgbClr val="0070C0"/>
                </a:solidFill>
                <a:sym typeface="+mn-ea"/>
              </a:rPr>
              <a:t>In this use case if officers manage to establish the individuals and prosecutor agreed the perpetrators may be arrested and bring to the judge who decides if the should be arrested for 1, 2 or 3 month's</a:t>
            </a:r>
            <a:endParaRPr lang="en-GB" sz="1600" dirty="0"/>
          </a:p>
          <a:p>
            <a:pPr marL="789940" lvl="1" indent="-285750" algn="l">
              <a:buFont typeface="Arial" panose="020B0604020202020204" pitchFamily="34" charset="0"/>
              <a:buChar char="•"/>
            </a:pPr>
            <a:r>
              <a:rPr lang="en-US" sz="1600" b="1" dirty="0">
                <a:solidFill>
                  <a:srgbClr val="0070C0"/>
                </a:solidFill>
                <a:sym typeface="+mn-ea"/>
              </a:rPr>
              <a:t>Police officially gather evidences and lead the case which may means hearing the witness, examining data sources like criminals’ phones, criminals’ computers, analyse all internet data and present conclusions to the prosecutor </a:t>
            </a: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67</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a:t>
            </a:r>
            <a:r>
              <a:rPr lang="en-US" altLang="en-US" sz="2600" dirty="0">
                <a:latin typeface="Calibri"/>
                <a:cs typeface="Calibri"/>
                <a:sym typeface="+mn-ea"/>
              </a:rPr>
              <a:t>Weapons - hidden parts (KWPG)</a:t>
            </a:r>
          </a:p>
        </p:txBody>
      </p:sp>
      <p:pic>
        <p:nvPicPr>
          <p:cNvPr id="6" name="Picture 5"/>
          <p:cNvPicPr>
            <a:picLocks noChangeAspect="1"/>
          </p:cNvPicPr>
          <p:nvPr/>
        </p:nvPicPr>
        <p:blipFill>
          <a:blip r:embed="rId2"/>
          <a:stretch>
            <a:fillRect/>
          </a:stretch>
        </p:blipFill>
        <p:spPr>
          <a:xfrm>
            <a:off x="6078220" y="3030855"/>
            <a:ext cx="4180205" cy="283972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lnSpcReduction="10000"/>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2000" b="1" dirty="0">
                <a:solidFill>
                  <a:schemeClr val="accent2"/>
                </a:solidFill>
                <a:sym typeface="+mn-ea"/>
              </a:rPr>
              <a:t>Type of data :  </a:t>
            </a:r>
            <a:r>
              <a:rPr lang="en-US" altLang="en-US" sz="2000" b="1" dirty="0">
                <a:solidFill>
                  <a:schemeClr val="accent2"/>
                </a:solidFill>
                <a:sym typeface="+mn-ea"/>
              </a:rPr>
              <a:t>emails, ip adresses </a:t>
            </a:r>
          </a:p>
          <a:p>
            <a:pPr marL="1226185" lvl="2" indent="-264160">
              <a:buFont typeface="Arial" panose="020B0604020202020204" pitchFamily="34" charset="0"/>
              <a:buChar char="•"/>
            </a:pPr>
            <a:r>
              <a:rPr lang="en-US" altLang="en-US" sz="2000" b="1" dirty="0">
                <a:solidFill>
                  <a:schemeClr val="accent2"/>
                </a:solidFill>
                <a:sym typeface="+mn-ea"/>
              </a:rPr>
              <a:t>We need to specify how the offices use the e-mails and ip adresses. Additionaly, is should be specify what the emals describe? Who is the sender? (seller-buyer), Whos ip adress the officer looks up</a:t>
            </a:r>
            <a:endParaRPr lang="en-US" sz="1800"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a few links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68</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a:t>
            </a:r>
            <a:r>
              <a:rPr lang="en-US" altLang="en-US" sz="2600" dirty="0">
                <a:latin typeface="Calibri"/>
                <a:cs typeface="Calibri"/>
                <a:sym typeface="+mn-ea"/>
              </a:rPr>
              <a:t>Weapons - hidden parts (KWPG)</a:t>
            </a:r>
          </a:p>
        </p:txBody>
      </p:sp>
      <p:pic>
        <p:nvPicPr>
          <p:cNvPr id="6" name="Picture 5"/>
          <p:cNvPicPr>
            <a:picLocks noChangeAspect="1"/>
          </p:cNvPicPr>
          <p:nvPr/>
        </p:nvPicPr>
        <p:blipFill>
          <a:blip r:embed="rId2"/>
          <a:stretch>
            <a:fillRect/>
          </a:stretch>
        </p:blipFill>
        <p:spPr>
          <a:xfrm>
            <a:off x="6650990" y="1703705"/>
            <a:ext cx="2561590" cy="4152265"/>
          </a:xfrm>
          <a:prstGeom prst="rect">
            <a:avLst/>
          </a:prstGeom>
        </p:spPr>
      </p:pic>
      <p:pic>
        <p:nvPicPr>
          <p:cNvPr id="8" name="Picture 7"/>
          <p:cNvPicPr>
            <a:picLocks noChangeAspect="1"/>
          </p:cNvPicPr>
          <p:nvPr/>
        </p:nvPicPr>
        <p:blipFill>
          <a:blip r:embed="rId3"/>
          <a:stretch>
            <a:fillRect/>
          </a:stretch>
        </p:blipFill>
        <p:spPr>
          <a:xfrm>
            <a:off x="5950585" y="5971540"/>
            <a:ext cx="3771265" cy="84772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pPr marL="0" lvl="3"/>
            <a:r>
              <a:rPr lang="en-US" altLang="en-US" sz="2400" dirty="0">
                <a:solidFill>
                  <a:schemeClr val="tx2"/>
                </a:solidFill>
                <a:sym typeface="+mn-ea"/>
              </a:rPr>
              <a:t>“The task is to figure out similar content on the web . The parts were sending to the buyer in several parcels always with some other objects in it or concealed as something else  to avoid being uncovered.”</a:t>
            </a:r>
          </a:p>
          <a:p>
            <a:pPr marL="0" lvl="3"/>
            <a:r>
              <a:rPr lang="en-US" altLang="en-US" sz="2400" b="1" dirty="0">
                <a:solidFill>
                  <a:srgbClr val="FF0000"/>
                </a:solidFill>
                <a:latin typeface="Calibri" charset="0"/>
                <a:ea typeface="Calibri" charset="0"/>
                <a:cs typeface="Calibri" charset="0"/>
                <a:sym typeface="+mn-ea"/>
              </a:rPr>
              <a:t>(text or video similarity )</a:t>
            </a:r>
            <a:endParaRPr lang="en-US" altLang="en-US" sz="2400" dirty="0">
              <a:solidFill>
                <a:schemeClr val="tx2"/>
              </a:solidFill>
              <a:sym typeface="+mn-ea"/>
            </a:endParaRPr>
          </a:p>
          <a:p>
            <a:endParaRPr lang="en-US" sz="24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69</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a:t>
            </a:r>
            <a:r>
              <a:rPr lang="en-US" altLang="en-US" sz="2600" dirty="0">
                <a:latin typeface="Calibri"/>
                <a:cs typeface="Calibri"/>
                <a:sym typeface="+mn-ea"/>
              </a:rPr>
              <a:t>Weapons - hidden parts (KWPG)</a:t>
            </a:r>
          </a:p>
        </p:txBody>
      </p:sp>
      <p:sp>
        <p:nvSpPr>
          <p:cNvPr id="5" name="Rounded Rectangle 4"/>
          <p:cNvSpPr/>
          <p:nvPr/>
        </p:nvSpPr>
        <p:spPr>
          <a:xfrm>
            <a:off x="735965" y="4646295"/>
            <a:ext cx="9220200" cy="139954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sz="2000" dirty="0">
                <a:solidFill>
                  <a:schemeClr val="tx2"/>
                </a:solidFill>
                <a:sym typeface="+mn-ea"/>
              </a:rPr>
              <a:t>The above scenario can be directly correlated with the possible generated datasets. Specifically, </a:t>
            </a:r>
            <a:r>
              <a:rPr lang="en-US" altLang="en-US" sz="2000" b="1" dirty="0">
                <a:solidFill>
                  <a:schemeClr val="tx2"/>
                </a:solidFill>
                <a:sym typeface="+mn-ea"/>
              </a:rPr>
              <a:t>similarity searching</a:t>
            </a:r>
            <a:r>
              <a:rPr lang="en-US" altLang="en-US" sz="2000" dirty="0">
                <a:solidFill>
                  <a:schemeClr val="tx2"/>
                </a:solidFill>
                <a:sym typeface="+mn-ea"/>
              </a:rPr>
              <a:t> can be applied not only on visual content, but also on text or email content.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9221688" cy="4442242"/>
          </a:xfrm>
        </p:spPr>
        <p:txBody>
          <a:bodyPr>
            <a:normAutofit/>
          </a:bodyPr>
          <a:lstStyle/>
          <a:p>
            <a:pPr marL="0" lvl="2">
              <a:lnSpc>
                <a:spcPct val="100000"/>
              </a:lnSpc>
              <a:spcBef>
                <a:spcPts val="1700"/>
              </a:spcBef>
            </a:pPr>
            <a:r>
              <a:rPr lang="en-US" sz="2200" dirty="0">
                <a:solidFill>
                  <a:schemeClr val="tx2"/>
                </a:solidFill>
              </a:rPr>
              <a:t>Outline approach: </a:t>
            </a:r>
          </a:p>
          <a:p>
            <a:pPr marL="961390" lvl="1" indent="-457200">
              <a:buFont typeface="Arial" panose="020B0604020202020204" pitchFamily="34" charset="0"/>
              <a:buChar char="•"/>
            </a:pPr>
            <a:r>
              <a:rPr lang="en-US" sz="2900" b="1" dirty="0">
                <a:solidFill>
                  <a:srgbClr val="0070C0"/>
                </a:solidFill>
              </a:rPr>
              <a:t>Detect and Monitor trafficking activities</a:t>
            </a:r>
          </a:p>
          <a:p>
            <a:pPr marL="1464945" lvl="2" indent="-457200">
              <a:buFont typeface="Arial" panose="020B0604020202020204" pitchFamily="34" charset="0"/>
              <a:buChar char="•"/>
            </a:pPr>
            <a:r>
              <a:rPr lang="en-US" dirty="0">
                <a:solidFill>
                  <a:schemeClr val="tx2"/>
                </a:solidFill>
              </a:rPr>
              <a:t>Public Web. Dark Web, Deep Web</a:t>
            </a:r>
          </a:p>
          <a:p>
            <a:pPr marL="961390" lvl="1" indent="-457200">
              <a:buFont typeface="Arial" panose="020B0604020202020204" pitchFamily="34" charset="0"/>
              <a:buChar char="•"/>
            </a:pPr>
            <a:r>
              <a:rPr lang="en-GB" sz="2900" b="1" dirty="0">
                <a:solidFill>
                  <a:srgbClr val="0070C0"/>
                </a:solidFill>
              </a:rPr>
              <a:t>Analyse heterogeneous multimedia large-scale data</a:t>
            </a:r>
          </a:p>
          <a:p>
            <a:pPr marL="961390" lvl="1" indent="-457200">
              <a:buFont typeface="Arial" panose="020B0604020202020204" pitchFamily="34" charset="0"/>
              <a:buChar char="•"/>
            </a:pPr>
            <a:r>
              <a:rPr lang="en-US" sz="2900" b="1" dirty="0">
                <a:solidFill>
                  <a:srgbClr val="0070C0"/>
                </a:solidFill>
              </a:rPr>
              <a:t>Adopt High Levels of Automation</a:t>
            </a:r>
          </a:p>
          <a:p>
            <a:pPr marL="961390" lvl="1" indent="-457200">
              <a:buFont typeface="Arial" panose="020B0604020202020204" pitchFamily="34" charset="0"/>
              <a:buChar char="•"/>
            </a:pPr>
            <a:r>
              <a:rPr lang="en-US" sz="2900" b="1" dirty="0">
                <a:solidFill>
                  <a:srgbClr val="0070C0"/>
                </a:solidFill>
              </a:rPr>
              <a:t>Increase accuracy</a:t>
            </a:r>
          </a:p>
          <a:p>
            <a:pPr marL="1464945" lvl="2" indent="-457200">
              <a:buFont typeface="Arial" panose="020B0604020202020204" pitchFamily="34" charset="0"/>
              <a:buChar char="•"/>
            </a:pPr>
            <a:r>
              <a:rPr lang="en-GB" dirty="0">
                <a:solidFill>
                  <a:schemeClr val="tx2"/>
                </a:solidFill>
              </a:rPr>
              <a:t>Learning from the investigator experience</a:t>
            </a:r>
            <a:endParaRPr lang="en-US" dirty="0">
              <a:solidFill>
                <a:schemeClr val="tx2"/>
              </a:solidFill>
            </a:endParaRPr>
          </a:p>
          <a:p>
            <a:pPr lvl="2"/>
            <a:r>
              <a:rPr lang="en-US" dirty="0">
                <a:solidFill>
                  <a:schemeClr val="tx2"/>
                </a:solidFill>
              </a:rPr>
              <a:t>Backwards feedback</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a:t>
            </a:fld>
            <a:endParaRPr lang="it-IT" dirty="0"/>
          </a:p>
        </p:txBody>
      </p:sp>
      <p:sp>
        <p:nvSpPr>
          <p:cNvPr id="4" name="Θέση κειμένου 3"/>
          <p:cNvSpPr>
            <a:spLocks noGrp="1"/>
          </p:cNvSpPr>
          <p:nvPr>
            <p:ph type="body" sz="quarter" idx="13"/>
          </p:nvPr>
        </p:nvSpPr>
        <p:spPr/>
        <p:txBody>
          <a:bodyPr>
            <a:normAutofit fontScale="55000" lnSpcReduction="20000"/>
          </a:bodyPr>
          <a:lstStyle/>
          <a:p>
            <a:r>
              <a:rPr lang="en-US" dirty="0"/>
              <a:t>Use case 1: </a:t>
            </a:r>
            <a:r>
              <a:rPr lang="en-GB" dirty="0"/>
              <a:t>Counterfeit/falsified medicine, drugs and NPS</a:t>
            </a:r>
            <a:endParaRPr 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endParaRPr lang="en-US" altLang="en-US" sz="1800" b="1" dirty="0">
              <a:solidFill>
                <a:schemeClr val="accent2"/>
              </a:solidFill>
              <a:latin typeface="Pangram" pitchFamily="2" charset="77"/>
              <a:ea typeface="+mn-ea"/>
              <a:cs typeface="+mn-cs"/>
            </a:endParaRPr>
          </a:p>
          <a:p>
            <a:pPr marL="800100" lvl="1" indent="-342900">
              <a:buFont typeface="Arial" panose="020B0604020202020204" pitchFamily="34" charset="0"/>
              <a:buChar char="•"/>
            </a:pPr>
            <a:r>
              <a:rPr lang="en-US" altLang="en-US" sz="2000" b="1" dirty="0">
                <a:solidFill>
                  <a:schemeClr val="accent2"/>
                </a:solidFill>
                <a:sym typeface="+mn-ea"/>
              </a:rPr>
              <a:t>Does the partner agrees with the aforementioned </a:t>
            </a:r>
            <a:r>
              <a:rPr lang="en-US" altLang="en-US" sz="2000" b="1" dirty="0">
                <a:solidFill>
                  <a:srgbClr val="FF0000"/>
                </a:solidFill>
                <a:sym typeface="+mn-ea"/>
              </a:rPr>
              <a:t>objectives </a:t>
            </a:r>
            <a:r>
              <a:rPr lang="en-US" altLang="en-US" sz="2000" b="1" dirty="0">
                <a:solidFill>
                  <a:schemeClr val="accent2"/>
                </a:solidFill>
                <a:sym typeface="+mn-ea"/>
              </a:rPr>
              <a:t>of the scenario?</a:t>
            </a:r>
          </a:p>
          <a:p>
            <a:pPr marL="800100" lvl="1" indent="-342900">
              <a:buFont typeface="Arial" panose="020B0604020202020204" pitchFamily="34" charset="0"/>
              <a:buChar char="•"/>
            </a:pPr>
            <a:r>
              <a:rPr lang="en-US" altLang="en-US" sz="2000" b="1" dirty="0">
                <a:solidFill>
                  <a:schemeClr val="accent2"/>
                </a:solidFill>
                <a:latin typeface="Pangram" pitchFamily="2" charset="77"/>
                <a:ea typeface="+mn-ea"/>
                <a:cs typeface="+mn-cs"/>
              </a:rPr>
              <a:t>What are the evidence data and what are the databases to be analysed?</a:t>
            </a:r>
          </a:p>
          <a:p>
            <a:pPr marL="1257300" lvl="2" indent="-342900">
              <a:buFont typeface="Arial" panose="020B0604020202020204" pitchFamily="34" charset="0"/>
              <a:buChar char="•"/>
            </a:pPr>
            <a:r>
              <a:rPr lang="en-US" altLang="en-US" sz="1665" b="1" dirty="0">
                <a:solidFill>
                  <a:schemeClr val="accent2"/>
                </a:solidFill>
                <a:latin typeface="Pangram" pitchFamily="2" charset="77"/>
                <a:ea typeface="+mn-ea"/>
                <a:cs typeface="+mn-cs"/>
              </a:rPr>
              <a:t>this case based mostly on e-mails and IP adresses</a:t>
            </a:r>
            <a:endParaRPr lang="en-US" sz="5880" b="1"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endParaRPr lang="en-US" altLang="en-US" sz="2000" b="1" dirty="0">
              <a:solidFill>
                <a:schemeClr val="accent2"/>
              </a:solidFill>
              <a:latin typeface="Pangram" pitchFamily="2" charset="77"/>
              <a:ea typeface="+mn-ea"/>
              <a:cs typeface="+mn-cs"/>
              <a:sym typeface="+mn-ea"/>
            </a:endParaRPr>
          </a:p>
          <a:p>
            <a:pPr marL="961390" lvl="1" indent="-457200" algn="l">
              <a:buFont typeface="Arial" panose="020B0604020202020204" pitchFamily="34" charset="0"/>
            </a:pPr>
            <a:r>
              <a:rPr lang="en-US" altLang="en-US" sz="2000" b="1" dirty="0">
                <a:solidFill>
                  <a:schemeClr val="accent2"/>
                </a:solidFill>
                <a:latin typeface="Pangram" pitchFamily="2" charset="77"/>
                <a:ea typeface="+mn-ea"/>
                <a:cs typeface="+mn-cs"/>
                <a:sym typeface="+mn-ea"/>
              </a:rPr>
              <a:t>AP10: To define in detail the performed tasks on the datasets (search based on visual similarity or text queries?)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a:t>
            </a:r>
            <a:r>
              <a:rPr lang="en-US" altLang="en-US" sz="2600" dirty="0">
                <a:latin typeface="Calibri"/>
                <a:cs typeface="Calibri"/>
                <a:sym typeface="+mn-ea"/>
              </a:rPr>
              <a:t>Weapons - hidden parts (KWPG)</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3</a:t>
            </a:r>
            <a:r>
              <a:rPr lang="en-US" sz="4000" dirty="0">
                <a:solidFill>
                  <a:schemeClr val="bg1"/>
                </a:solidFill>
                <a:latin typeface="Calibri"/>
                <a:cs typeface="Calibri"/>
              </a:rPr>
              <a:t>: </a:t>
            </a:r>
            <a:r>
              <a:rPr lang="en-US" altLang="en-US" sz="4000" dirty="0">
                <a:solidFill>
                  <a:schemeClr val="bg1"/>
                </a:solidFill>
                <a:latin typeface="Calibri"/>
                <a:cs typeface="Calibri"/>
              </a:rPr>
              <a:t>Mock ups</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71</a:t>
            </a:fld>
            <a:endParaRPr lang="it-IT"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2800" dirty="0">
                <a:solidFill>
                  <a:schemeClr val="tx2"/>
                </a:solidFill>
                <a:latin typeface="Pangram" pitchFamily="2" charset="77"/>
                <a:ea typeface="+mn-ea"/>
                <a:cs typeface="+mn-cs"/>
              </a:rPr>
              <a:t>Scenario description:</a:t>
            </a:r>
            <a:r>
              <a:rPr lang="en-US" sz="2400" b="1" dirty="0">
                <a:solidFill>
                  <a:srgbClr val="0070C0"/>
                </a:solidFill>
                <a:sym typeface="+mn-ea"/>
              </a:rPr>
              <a:t> </a:t>
            </a:r>
          </a:p>
          <a:p>
            <a:pPr marL="847090" lvl="1" indent="-342900" algn="l">
              <a:buFont typeface="Arial" panose="020B0604020202020204" pitchFamily="34" charset="0"/>
            </a:pPr>
            <a:r>
              <a:rPr lang="en-US" sz="1600" b="1" dirty="0">
                <a:solidFill>
                  <a:srgbClr val="0070C0"/>
                </a:solidFill>
                <a:sym typeface="+mn-ea"/>
              </a:rPr>
              <a:t>Issuing fake documents</a:t>
            </a:r>
            <a:endParaRPr lang="en-US" sz="1600" b="1" dirty="0">
              <a:solidFill>
                <a:srgbClr val="0070C0"/>
              </a:solidFill>
            </a:endParaRPr>
          </a:p>
          <a:p>
            <a:pPr marL="1179195" lvl="2" indent="-171450" algn="l">
              <a:buFont typeface="Arial" panose="020B0604020202020204" pitchFamily="34" charset="0"/>
            </a:pPr>
            <a:r>
              <a:rPr lang="en-US" sz="1600" dirty="0">
                <a:solidFill>
                  <a:schemeClr val="tx2"/>
                </a:solidFill>
                <a:sym typeface="+mn-ea"/>
              </a:rPr>
              <a:t>Identity Theft</a:t>
            </a:r>
            <a:endParaRPr lang="en-US" sz="1600" dirty="0">
              <a:solidFill>
                <a:schemeClr val="tx2"/>
              </a:solidFill>
            </a:endParaRPr>
          </a:p>
          <a:p>
            <a:pPr marL="1179195" lvl="2" indent="-171450" algn="l">
              <a:buFont typeface="Arial" panose="020B0604020202020204" pitchFamily="34" charset="0"/>
            </a:pPr>
            <a:r>
              <a:rPr lang="en-US" sz="1600" dirty="0">
                <a:solidFill>
                  <a:schemeClr val="tx2"/>
                </a:solidFill>
                <a:sym typeface="+mn-ea"/>
              </a:rPr>
              <a:t>Banking fraud</a:t>
            </a:r>
            <a:endParaRPr lang="en-US" sz="1600" dirty="0"/>
          </a:p>
          <a:p>
            <a:pPr marL="847090" lvl="1" indent="-342900" algn="l">
              <a:buFont typeface="Arial" panose="020B0604020202020204" pitchFamily="34" charset="0"/>
            </a:pPr>
            <a:r>
              <a:rPr lang="en-US" sz="1600" b="1" dirty="0">
                <a:solidFill>
                  <a:srgbClr val="0070C0"/>
                </a:solidFill>
                <a:sym typeface="+mn-ea"/>
              </a:rPr>
              <a:t>Search revealed </a:t>
            </a:r>
            <a:endParaRPr lang="en-US" sz="1600" b="1" dirty="0">
              <a:solidFill>
                <a:srgbClr val="0070C0"/>
              </a:solidFill>
            </a:endParaRPr>
          </a:p>
          <a:p>
            <a:pPr marL="1293495" lvl="2" indent="-285750" algn="l">
              <a:buFont typeface="Arial" panose="020B0604020202020204" pitchFamily="34" charset="0"/>
              <a:buChar char="•"/>
            </a:pPr>
            <a:r>
              <a:rPr lang="en-US" sz="1600" dirty="0">
                <a:solidFill>
                  <a:schemeClr val="tx2"/>
                </a:solidFill>
                <a:sym typeface="+mn-ea"/>
              </a:rPr>
              <a:t>Fake documents</a:t>
            </a:r>
            <a:endParaRPr lang="en-US" sz="1600" dirty="0">
              <a:solidFill>
                <a:schemeClr val="tx2"/>
              </a:solidFill>
            </a:endParaRPr>
          </a:p>
          <a:p>
            <a:pPr marL="1293495" lvl="2" indent="-285750" algn="l">
              <a:buFont typeface="Arial" panose="020B0604020202020204" pitchFamily="34" charset="0"/>
              <a:buChar char="•"/>
            </a:pPr>
            <a:r>
              <a:rPr lang="en-US" sz="1600" dirty="0">
                <a:solidFill>
                  <a:schemeClr val="tx2"/>
                </a:solidFill>
                <a:sym typeface="+mn-ea"/>
              </a:rPr>
              <a:t>Firearms</a:t>
            </a:r>
            <a:r>
              <a:rPr lang="en-US" altLang="en-US" sz="1600" dirty="0">
                <a:solidFill>
                  <a:schemeClr val="tx2"/>
                </a:solidFill>
                <a:sym typeface="+mn-ea"/>
              </a:rPr>
              <a:t>, </a:t>
            </a:r>
            <a:r>
              <a:rPr lang="en-US" sz="1600" dirty="0">
                <a:solidFill>
                  <a:schemeClr val="tx2"/>
                </a:solidFill>
                <a:sym typeface="+mn-ea"/>
              </a:rPr>
              <a:t>Sniper files</a:t>
            </a:r>
            <a:endParaRPr lang="en-US" sz="1600" dirty="0">
              <a:solidFill>
                <a:schemeClr val="tx2"/>
              </a:solidFill>
            </a:endParaRPr>
          </a:p>
          <a:p>
            <a:pPr marL="1293495" lvl="2" indent="-285750" algn="l">
              <a:buFont typeface="Arial" panose="020B0604020202020204" pitchFamily="34" charset="0"/>
              <a:buChar char="•"/>
            </a:pPr>
            <a:r>
              <a:rPr lang="en-US" sz="1600" dirty="0">
                <a:solidFill>
                  <a:schemeClr val="tx2"/>
                </a:solidFill>
                <a:sym typeface="+mn-ea"/>
              </a:rPr>
              <a:t>Ammunition (over 1000 pieces)</a:t>
            </a:r>
          </a:p>
          <a:p>
            <a:pPr marL="847090" lvl="1" indent="-342900" algn="l">
              <a:buFont typeface="Arial" panose="020B0604020202020204" pitchFamily="34" charset="0"/>
            </a:pPr>
            <a:r>
              <a:rPr lang="en-US" sz="1600" b="1" dirty="0">
                <a:solidFill>
                  <a:srgbClr val="0070C0"/>
                </a:solidFill>
                <a:sym typeface="+mn-ea"/>
              </a:rPr>
              <a:t>Mobile phone and computer evidence	</a:t>
            </a:r>
            <a:endParaRPr lang="en-US" sz="1600" b="1" dirty="0">
              <a:solidFill>
                <a:srgbClr val="0070C0"/>
              </a:solidFill>
            </a:endParaRPr>
          </a:p>
          <a:p>
            <a:pPr marL="847090" lvl="1" indent="-342900" algn="l">
              <a:buFont typeface="Arial" panose="020B0604020202020204" pitchFamily="34" charset="0"/>
            </a:pPr>
            <a:r>
              <a:rPr lang="en-US" sz="1600" b="1" dirty="0">
                <a:solidFill>
                  <a:srgbClr val="0070C0"/>
                </a:solidFill>
                <a:sym typeface="+mn-ea"/>
              </a:rPr>
              <a:t>Obtaining Weapons, weapon parts and ammunition via a internet announcement website</a:t>
            </a:r>
            <a:endParaRPr lang="en-US" sz="1600" b="1" dirty="0">
              <a:solidFill>
                <a:srgbClr val="0070C0"/>
              </a:solidFill>
            </a:endParaRPr>
          </a:p>
          <a:p>
            <a:pPr marL="847090" lvl="1" indent="-342900" algn="l">
              <a:buFont typeface="Arial" panose="020B0604020202020204" pitchFamily="34" charset="0"/>
            </a:pPr>
            <a:r>
              <a:rPr lang="en-US" sz="1600" b="1" dirty="0">
                <a:solidFill>
                  <a:srgbClr val="0070C0"/>
                </a:solidFill>
                <a:sym typeface="+mn-ea"/>
              </a:rPr>
              <a:t>Contacting others and trading weapons and ammunition</a:t>
            </a:r>
            <a:endParaRPr lang="en-US" sz="1600" b="1" dirty="0">
              <a:solidFill>
                <a:srgbClr val="0070C0"/>
              </a:solidFill>
            </a:endParaRPr>
          </a:p>
          <a:p>
            <a:pPr marL="847090" lvl="1" indent="-342900" algn="l">
              <a:buFont typeface="Arial" panose="020B0604020202020204" pitchFamily="34" charset="0"/>
            </a:pPr>
            <a:r>
              <a:rPr lang="en-US" sz="1600" b="1" dirty="0">
                <a:solidFill>
                  <a:srgbClr val="0070C0"/>
                </a:solidFill>
                <a:sym typeface="+mn-ea"/>
              </a:rPr>
              <a:t>Using images of fully acting weapons/ ammunition presented as mockups or empty shells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72</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a:t>
            </a:r>
            <a:r>
              <a:rPr lang="en-US" altLang="en-US" sz="2600" dirty="0">
                <a:latin typeface="Calibri"/>
                <a:cs typeface="Calibri"/>
                <a:sym typeface="+mn-ea"/>
              </a:rPr>
              <a:t>Weapons - mockups (KWPG)</a:t>
            </a:r>
          </a:p>
        </p:txBody>
      </p:sp>
      <p:pic>
        <p:nvPicPr>
          <p:cNvPr id="5" name="Picture 4"/>
          <p:cNvPicPr>
            <a:picLocks noChangeAspect="1"/>
          </p:cNvPicPr>
          <p:nvPr/>
        </p:nvPicPr>
        <p:blipFill>
          <a:blip r:embed="rId2"/>
          <a:stretch>
            <a:fillRect/>
          </a:stretch>
        </p:blipFill>
        <p:spPr>
          <a:xfrm>
            <a:off x="6588760" y="2141855"/>
            <a:ext cx="3666490" cy="4476115"/>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Ask prosecutor to ask website administrator for user’s personal data and transaction history, then analysing them for information that may confirm crime operations. </a:t>
            </a:r>
          </a:p>
          <a:p>
            <a:pPr marL="789940" lvl="1" indent="-285750">
              <a:buFont typeface="Arial" panose="020B0604020202020204" pitchFamily="34" charset="0"/>
              <a:buChar char="•"/>
            </a:pPr>
            <a:r>
              <a:rPr lang="en-US" sz="1600" b="1" dirty="0">
                <a:solidFill>
                  <a:srgbClr val="0070C0"/>
                </a:solidFill>
                <a:sym typeface="+mn-ea"/>
              </a:rPr>
              <a:t>In the next step, asking the administrator for personal data of users that had been involved in questionable transactions and after gathering this information – applying, to prosecution, for search warrants in their places of residence.   </a:t>
            </a:r>
            <a:endParaRPr lang="en-US" sz="1600" b="1" dirty="0">
              <a:solidFill>
                <a:srgbClr val="0070C0"/>
              </a:solidFill>
            </a:endParaRPr>
          </a:p>
          <a:p>
            <a:pPr marL="789940" lvl="1" indent="-285750" algn="l">
              <a:buFont typeface="Arial" panose="020B0604020202020204" pitchFamily="34" charset="0"/>
              <a:buChar char="•"/>
            </a:pPr>
            <a:r>
              <a:rPr lang="en-US" sz="1600" b="1" dirty="0">
                <a:solidFill>
                  <a:srgbClr val="0070C0"/>
                </a:solidFill>
                <a:sym typeface="+mn-ea"/>
              </a:rPr>
              <a:t>Police officially gather evidences and lead the case which may means hearing the witness, examining data sources like criminals’ phones, criminals’ computers, analyse all internet data and present conclusions to the prosecutor</a:t>
            </a: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a:t>
            </a:r>
            <a:r>
              <a:rPr lang="en-US" altLang="en-US" sz="2600" dirty="0">
                <a:latin typeface="Calibri"/>
                <a:cs typeface="Calibri"/>
                <a:sym typeface="+mn-ea"/>
              </a:rPr>
              <a:t>Weapons - mockups (KWPG)</a:t>
            </a:r>
          </a:p>
        </p:txBody>
      </p:sp>
      <p:pic>
        <p:nvPicPr>
          <p:cNvPr id="5" name="Picture 4"/>
          <p:cNvPicPr>
            <a:picLocks noChangeAspect="1"/>
          </p:cNvPicPr>
          <p:nvPr/>
        </p:nvPicPr>
        <p:blipFill>
          <a:blip r:embed="rId2"/>
          <a:stretch>
            <a:fillRect/>
          </a:stretch>
        </p:blipFill>
        <p:spPr>
          <a:xfrm>
            <a:off x="6184900" y="3331845"/>
            <a:ext cx="4113530" cy="23044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lnSpcReduction="10000"/>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2000" b="1" dirty="0">
                <a:solidFill>
                  <a:schemeClr val="accent2"/>
                </a:solidFill>
                <a:sym typeface="+mn-ea"/>
              </a:rPr>
              <a:t>Type of data :  </a:t>
            </a:r>
            <a:r>
              <a:rPr lang="en-US" altLang="en-US" sz="2000" b="1" dirty="0">
                <a:solidFill>
                  <a:schemeClr val="accent2"/>
                </a:solidFill>
                <a:sym typeface="+mn-ea"/>
              </a:rPr>
              <a:t>emails, ip adresses </a:t>
            </a:r>
          </a:p>
          <a:p>
            <a:pPr marL="1371600" lvl="5" indent="-264160">
              <a:buFont typeface="Arial" panose="020B0604020202020204" pitchFamily="34" charset="0"/>
              <a:buChar char="•"/>
            </a:pPr>
            <a:r>
              <a:rPr lang="en-US" sz="1800" b="1" dirty="0">
                <a:solidFill>
                  <a:schemeClr val="accent2"/>
                </a:solidFill>
                <a:sym typeface="+mn-ea"/>
              </a:rPr>
              <a:t>We need to specify how the offices use the e-mails and ip adresses. Additionaly, is should be specify what the emals describe? Who is the sender? (seller-buyer), Whos ip adress the officer looks up</a:t>
            </a:r>
            <a:endParaRPr lang="en-US" sz="1620" dirty="0">
              <a:solidFill>
                <a:schemeClr val="tx2"/>
              </a:solidFill>
              <a:sym typeface="+mn-ea"/>
            </a:endParaRPr>
          </a:p>
          <a:p>
            <a:pPr marL="1226185" lvl="2" indent="-264160">
              <a:buFont typeface="Arial" panose="020B0604020202020204" pitchFamily="34" charset="0"/>
              <a:buChar char="•"/>
            </a:pPr>
            <a:endParaRPr lang="en-US" sz="1800"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a few links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a:t>
            </a:r>
            <a:r>
              <a:rPr lang="en-US" altLang="en-US" sz="2600" dirty="0">
                <a:latin typeface="Calibri"/>
                <a:cs typeface="Calibri"/>
                <a:sym typeface="+mn-ea"/>
              </a:rPr>
              <a:t>Weapons - mockups (KWPG)</a:t>
            </a:r>
          </a:p>
        </p:txBody>
      </p:sp>
      <p:pic>
        <p:nvPicPr>
          <p:cNvPr id="6" name="Picture 5"/>
          <p:cNvPicPr>
            <a:picLocks noChangeAspect="1"/>
          </p:cNvPicPr>
          <p:nvPr/>
        </p:nvPicPr>
        <p:blipFill>
          <a:blip r:embed="rId2"/>
          <a:stretch>
            <a:fillRect/>
          </a:stretch>
        </p:blipFill>
        <p:spPr>
          <a:xfrm>
            <a:off x="6650990" y="1703705"/>
            <a:ext cx="2561590" cy="4152265"/>
          </a:xfrm>
          <a:prstGeom prst="rect">
            <a:avLst/>
          </a:prstGeom>
        </p:spPr>
      </p:pic>
      <p:pic>
        <p:nvPicPr>
          <p:cNvPr id="8" name="Picture 7"/>
          <p:cNvPicPr>
            <a:picLocks noChangeAspect="1"/>
          </p:cNvPicPr>
          <p:nvPr/>
        </p:nvPicPr>
        <p:blipFill>
          <a:blip r:embed="rId3"/>
          <a:stretch>
            <a:fillRect/>
          </a:stretch>
        </p:blipFill>
        <p:spPr>
          <a:xfrm>
            <a:off x="5950585" y="5971540"/>
            <a:ext cx="3771265" cy="8477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“On the internet announcements fully acting weapon or ammunition was presented as mockups or as components, e.g. bullets were presented as shells.”</a:t>
            </a:r>
          </a:p>
          <a:p>
            <a:r>
              <a:rPr lang="en-US" altLang="en-US" sz="2000" b="1" dirty="0">
                <a:solidFill>
                  <a:srgbClr val="FF0000"/>
                </a:solidFill>
                <a:sym typeface="+mn-ea"/>
              </a:rPr>
              <a:t>(text or video data)</a:t>
            </a:r>
            <a:endParaRPr lang="en-US" altLang="en-US" sz="2000" b="1"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75</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a:t>
            </a:r>
            <a:r>
              <a:rPr lang="en-US" altLang="en-US" sz="2600" dirty="0">
                <a:latin typeface="Calibri"/>
                <a:cs typeface="Calibri"/>
                <a:sym typeface="+mn-ea"/>
              </a:rPr>
              <a:t>Weapons - mockups (KWPG)</a:t>
            </a:r>
          </a:p>
        </p:txBody>
      </p:sp>
      <p:sp>
        <p:nvSpPr>
          <p:cNvPr id="5" name="Rounded Rectangle 4"/>
          <p:cNvSpPr/>
          <p:nvPr/>
        </p:nvSpPr>
        <p:spPr>
          <a:xfrm>
            <a:off x="631190" y="4814570"/>
            <a:ext cx="9220200" cy="10115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sz="2000" dirty="0">
                <a:solidFill>
                  <a:schemeClr val="tx2"/>
                </a:solidFill>
                <a:sym typeface="+mn-ea"/>
              </a:rPr>
              <a:t>The above scenario can be directly correlated with the  possible generated datasets. Specifically, </a:t>
            </a:r>
            <a:r>
              <a:rPr lang="en-US" altLang="en-US" sz="2000" b="1" dirty="0">
                <a:solidFill>
                  <a:schemeClr val="tx2"/>
                </a:solidFill>
                <a:sym typeface="+mn-ea"/>
              </a:rPr>
              <a:t>weapon detection</a:t>
            </a:r>
            <a:r>
              <a:rPr lang="en-US" altLang="en-US" sz="2000" dirty="0">
                <a:solidFill>
                  <a:schemeClr val="tx2"/>
                </a:solidFill>
                <a:sym typeface="+mn-ea"/>
              </a:rPr>
              <a:t> can be applied.</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sym typeface="+mn-ea"/>
              </a:rPr>
              <a:t>Pending issues : </a:t>
            </a:r>
            <a:endParaRPr lang="en-US" altLang="en-US" sz="2200" b="1" dirty="0">
              <a:solidFill>
                <a:schemeClr val="accent2"/>
              </a:solidFill>
              <a:latin typeface="Pangram" pitchFamily="2" charset="77"/>
              <a:ea typeface="+mn-ea"/>
              <a:cs typeface="+mn-cs"/>
            </a:endParaRPr>
          </a:p>
          <a:p>
            <a:pPr marL="800100" lvl="1" indent="-342900">
              <a:buFont typeface="Arial" panose="020B0604020202020204" pitchFamily="34" charset="0"/>
              <a:buChar char="•"/>
            </a:pPr>
            <a:r>
              <a:rPr lang="en-US" altLang="en-US" sz="2200" b="1" dirty="0">
                <a:solidFill>
                  <a:schemeClr val="accent2"/>
                </a:solidFill>
                <a:sym typeface="+mn-ea"/>
              </a:rPr>
              <a:t>Does the partner agrees with the aforementioned </a:t>
            </a:r>
            <a:r>
              <a:rPr lang="en-US" altLang="en-US" sz="2200" b="1" dirty="0">
                <a:solidFill>
                  <a:srgbClr val="FF0000"/>
                </a:solidFill>
                <a:sym typeface="+mn-ea"/>
              </a:rPr>
              <a:t>objectives </a:t>
            </a:r>
            <a:r>
              <a:rPr lang="en-US" altLang="en-US" sz="2200" b="1" dirty="0">
                <a:solidFill>
                  <a:schemeClr val="accent2"/>
                </a:solidFill>
                <a:sym typeface="+mn-ea"/>
              </a:rPr>
              <a:t>of the scenario?</a:t>
            </a:r>
          </a:p>
          <a:p>
            <a:pPr marL="800100" lvl="1"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What are the evidence data and what are the databases to be analysed?</a:t>
            </a:r>
            <a:endParaRPr lang="en-US" altLang="en-US" sz="2200" b="1" dirty="0">
              <a:solidFill>
                <a:schemeClr val="accent2"/>
              </a:solidFill>
              <a:latin typeface="Pangram" pitchFamily="2" charset="77"/>
              <a:ea typeface="+mn-ea"/>
              <a:cs typeface="+mn-cs"/>
            </a:endParaRPr>
          </a:p>
          <a:p>
            <a:pPr marL="1257300" lvl="2"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this case based mostly on e-mails and IP adresses</a:t>
            </a:r>
            <a:endParaRPr lang="en-US" sz="2200" b="1"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sym typeface="+mn-ea"/>
              </a:rPr>
              <a:t>Status of action points of the last Telco: </a:t>
            </a:r>
            <a:endParaRPr lang="en-US" altLang="en-US" sz="2200" b="1" dirty="0">
              <a:solidFill>
                <a:schemeClr val="accent2"/>
              </a:solidFill>
              <a:latin typeface="Pangram" pitchFamily="2" charset="77"/>
              <a:ea typeface="+mn-ea"/>
              <a:cs typeface="+mn-cs"/>
              <a:sym typeface="+mn-ea"/>
            </a:endParaRPr>
          </a:p>
          <a:p>
            <a:pPr marL="961390" lvl="1" indent="-457200" algn="l">
              <a:buFont typeface="Arial" panose="020B0604020202020204" pitchFamily="34" charset="0"/>
            </a:pPr>
            <a:r>
              <a:rPr lang="en-US" altLang="en-US" sz="2200" b="1" dirty="0">
                <a:solidFill>
                  <a:schemeClr val="accent2"/>
                </a:solidFill>
                <a:latin typeface="Pangram" pitchFamily="2" charset="77"/>
                <a:ea typeface="+mn-ea"/>
                <a:cs typeface="+mn-cs"/>
                <a:sym typeface="+mn-ea"/>
              </a:rPr>
              <a:t>AP10: To define in detail the performed tasks on the datasets (search based on visual similarity or text queries?)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3</a:t>
            </a:r>
            <a:r>
              <a:rPr lang="en-US" sz="2600" dirty="0">
                <a:latin typeface="Calibri"/>
                <a:cs typeface="Calibri"/>
                <a:sym typeface="+mn-ea"/>
              </a:rPr>
              <a:t>: </a:t>
            </a:r>
            <a:r>
              <a:rPr lang="en-US" altLang="en-US" sz="2600" dirty="0">
                <a:latin typeface="Calibri"/>
                <a:cs typeface="Calibri"/>
                <a:sym typeface="+mn-ea"/>
              </a:rPr>
              <a:t>Weapons - mockups (KWPG)</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4</a:t>
            </a:r>
            <a:r>
              <a:rPr lang="en-US" sz="4000" dirty="0">
                <a:solidFill>
                  <a:schemeClr val="bg1"/>
                </a:solidFill>
                <a:latin typeface="Calibri"/>
                <a:cs typeface="Calibri"/>
              </a:rPr>
              <a:t>: </a:t>
            </a:r>
            <a:r>
              <a:rPr lang="en-US" altLang="en-US" sz="4000" dirty="0">
                <a:solidFill>
                  <a:schemeClr val="bg1"/>
                </a:solidFill>
                <a:latin typeface="Calibri"/>
                <a:cs typeface="Calibri"/>
              </a:rPr>
              <a:t>Show off</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77</a:t>
            </a:fld>
            <a:endParaRPr lang="it-IT"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2800" dirty="0">
                <a:solidFill>
                  <a:schemeClr val="tx2"/>
                </a:solidFill>
                <a:latin typeface="Pangram" pitchFamily="2" charset="77"/>
                <a:ea typeface="+mn-ea"/>
                <a:cs typeface="+mn-cs"/>
              </a:rPr>
              <a:t>Scenario description:</a:t>
            </a:r>
            <a:r>
              <a:rPr lang="en-US" sz="2400" b="1" dirty="0">
                <a:solidFill>
                  <a:srgbClr val="0070C0"/>
                </a:solidFill>
                <a:sym typeface="+mn-ea"/>
              </a:rPr>
              <a:t> </a:t>
            </a:r>
          </a:p>
          <a:p>
            <a:pPr marL="847090" lvl="1" indent="-342900" algn="l">
              <a:buFont typeface="Arial" panose="020B0604020202020204" pitchFamily="34" charset="0"/>
              <a:buChar char="•"/>
            </a:pPr>
            <a:r>
              <a:rPr lang="en-US" sz="1600" b="1" dirty="0">
                <a:solidFill>
                  <a:srgbClr val="0070C0"/>
                </a:solidFill>
                <a:sym typeface="+mn-ea"/>
              </a:rPr>
              <a:t>Social media search finds male posing with </a:t>
            </a:r>
            <a:r>
              <a:rPr lang="en-US" altLang="en-US" sz="1600" b="1" dirty="0">
                <a:solidFill>
                  <a:srgbClr val="0070C0"/>
                </a:solidFill>
                <a:sym typeface="+mn-ea"/>
              </a:rPr>
              <a:t>w</a:t>
            </a:r>
            <a:r>
              <a:rPr lang="en-US" sz="1600" b="1" dirty="0">
                <a:solidFill>
                  <a:srgbClr val="0070C0"/>
                </a:solidFill>
                <a:sym typeface="+mn-ea"/>
              </a:rPr>
              <a:t>eapon</a:t>
            </a:r>
            <a:endParaRPr lang="en-US" sz="1600" b="1" dirty="0">
              <a:solidFill>
                <a:srgbClr val="0070C0"/>
              </a:solidFill>
            </a:endParaRPr>
          </a:p>
          <a:p>
            <a:pPr marL="1293495" lvl="2" indent="-285750" algn="l">
              <a:buFont typeface="Arial" panose="020B0604020202020204" pitchFamily="34" charset="0"/>
            </a:pPr>
            <a:r>
              <a:rPr lang="en-US" sz="1600" dirty="0">
                <a:solidFill>
                  <a:schemeClr val="tx2"/>
                </a:solidFill>
                <a:sym typeface="+mn-ea"/>
              </a:rPr>
              <a:t>Comments about weapons power</a:t>
            </a:r>
            <a:endParaRPr lang="en-US" sz="1600" dirty="0">
              <a:solidFill>
                <a:schemeClr val="tx2"/>
              </a:solidFill>
            </a:endParaRPr>
          </a:p>
          <a:p>
            <a:pPr marL="1293495" lvl="2" indent="-285750" algn="l">
              <a:buFont typeface="Arial" panose="020B0604020202020204" pitchFamily="34" charset="0"/>
            </a:pPr>
            <a:r>
              <a:rPr lang="en-US" sz="1600" dirty="0">
                <a:solidFill>
                  <a:schemeClr val="tx2"/>
                </a:solidFill>
                <a:sym typeface="+mn-ea"/>
              </a:rPr>
              <a:t>Hate speech</a:t>
            </a:r>
            <a:endParaRPr lang="en-US" sz="1600" dirty="0"/>
          </a:p>
          <a:p>
            <a:pPr marL="847090" lvl="1" indent="-342900" algn="l">
              <a:buFont typeface="Arial" panose="020B0604020202020204" pitchFamily="34" charset="0"/>
              <a:buChar char="•"/>
            </a:pPr>
            <a:r>
              <a:rPr lang="en-US" sz="1600" b="1" dirty="0">
                <a:solidFill>
                  <a:srgbClr val="0070C0"/>
                </a:solidFill>
                <a:sym typeface="+mn-ea"/>
              </a:rPr>
              <a:t>Suggestion he might be remodeling legal guns to use for combat ammunition</a:t>
            </a:r>
            <a:endParaRPr lang="en-US" sz="1600" b="1" dirty="0">
              <a:solidFill>
                <a:srgbClr val="0070C0"/>
              </a:solidFill>
            </a:endParaRPr>
          </a:p>
          <a:p>
            <a:pPr marL="847090" lvl="1" indent="-342900" algn="l">
              <a:buFont typeface="Arial" panose="020B0604020202020204" pitchFamily="34" charset="0"/>
              <a:buChar char="•"/>
            </a:pPr>
            <a:r>
              <a:rPr lang="en-US" sz="1600" b="1" dirty="0">
                <a:solidFill>
                  <a:srgbClr val="0070C0"/>
                </a:solidFill>
                <a:sym typeface="+mn-ea"/>
              </a:rPr>
              <a:t>Search of workplace and home revealed </a:t>
            </a:r>
            <a:endParaRPr lang="en-US" sz="1600" b="1" dirty="0">
              <a:solidFill>
                <a:srgbClr val="0070C0"/>
              </a:solidFill>
            </a:endParaRPr>
          </a:p>
          <a:p>
            <a:pPr marL="1293495" lvl="2" indent="-285750" algn="l">
              <a:buFont typeface="Arial" panose="020B0604020202020204" pitchFamily="34" charset="0"/>
              <a:buChar char="•"/>
            </a:pPr>
            <a:r>
              <a:rPr lang="en-US" sz="1600" dirty="0">
                <a:solidFill>
                  <a:schemeClr val="tx2"/>
                </a:solidFill>
                <a:sym typeface="+mn-ea"/>
              </a:rPr>
              <a:t>Collectible, sporting and noisemaking weapons</a:t>
            </a:r>
            <a:endParaRPr lang="en-US" sz="1600" dirty="0">
              <a:solidFill>
                <a:schemeClr val="tx2"/>
              </a:solidFill>
            </a:endParaRPr>
          </a:p>
          <a:p>
            <a:pPr marL="1293495" lvl="2" indent="-285750" algn="l">
              <a:buFont typeface="Arial" panose="020B0604020202020204" pitchFamily="34" charset="0"/>
              <a:buChar char="•"/>
            </a:pPr>
            <a:r>
              <a:rPr lang="en-US" sz="1600" dirty="0">
                <a:solidFill>
                  <a:schemeClr val="tx2"/>
                </a:solidFill>
                <a:sym typeface="+mn-ea"/>
              </a:rPr>
              <a:t>Ammunition, weapon parts and adaptation/manufacturing equipment</a:t>
            </a:r>
          </a:p>
          <a:p>
            <a:pPr marL="847090" lvl="1" indent="-342900" algn="l">
              <a:buFont typeface="Arial" panose="020B0604020202020204" pitchFamily="34" charset="0"/>
            </a:pPr>
            <a:r>
              <a:rPr lang="en-US" sz="1600" b="1" dirty="0">
                <a:solidFill>
                  <a:srgbClr val="0070C0"/>
                </a:solidFill>
                <a:sym typeface="+mn-ea"/>
              </a:rPr>
              <a:t>Documentation indicated the source was from legal Polish and Czech stores</a:t>
            </a:r>
            <a:endParaRPr lang="en-US" sz="1600" b="1" dirty="0">
              <a:solidFill>
                <a:srgbClr val="0070C0"/>
              </a:solidFill>
            </a:endParaRPr>
          </a:p>
          <a:p>
            <a:pPr lvl="2" algn="l">
              <a:buFont typeface="Arial" panose="020B0604020202020204" pitchFamily="34" charset="0"/>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78</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a:t>
            </a:r>
            <a:r>
              <a:rPr lang="en-US" altLang="en-US" sz="2600" dirty="0">
                <a:latin typeface="Calibri"/>
                <a:cs typeface="Calibri"/>
                <a:sym typeface="+mn-ea"/>
              </a:rPr>
              <a:t>Weapons - show off (KWPG)</a:t>
            </a:r>
          </a:p>
        </p:txBody>
      </p:sp>
      <p:pic>
        <p:nvPicPr>
          <p:cNvPr id="6" name="Picture 5"/>
          <p:cNvPicPr>
            <a:picLocks noChangeAspect="1"/>
          </p:cNvPicPr>
          <p:nvPr/>
        </p:nvPicPr>
        <p:blipFill>
          <a:blip r:embed="rId2"/>
          <a:stretch>
            <a:fillRect/>
          </a:stretch>
        </p:blipFill>
        <p:spPr>
          <a:xfrm>
            <a:off x="6670675" y="3637280"/>
            <a:ext cx="3389630" cy="16383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1600" dirty="0">
                <a:solidFill>
                  <a:schemeClr val="tx2"/>
                </a:solidFill>
              </a:rPr>
              <a:t>Current practices :</a:t>
            </a:r>
            <a:endParaRPr lang="en-US" sz="1600" dirty="0">
              <a:solidFill>
                <a:schemeClr val="tx2"/>
              </a:solidFill>
              <a:sym typeface="+mn-ea"/>
            </a:endParaRPr>
          </a:p>
          <a:p>
            <a:pPr marL="789940" lvl="1" indent="-285750">
              <a:buFont typeface="Arial" panose="020B0604020202020204" pitchFamily="34" charset="0"/>
              <a:buChar char="•"/>
            </a:pPr>
            <a:r>
              <a:rPr lang="en-US" sz="1600" b="1" dirty="0">
                <a:solidFill>
                  <a:srgbClr val="0070C0"/>
                </a:solidFill>
                <a:sym typeface="+mn-ea"/>
              </a:rPr>
              <a:t>Ask prosecutor to ask website administrator for user’s personal data and transaction history, then analysing them for information that may confirm crime operations. </a:t>
            </a:r>
          </a:p>
          <a:p>
            <a:pPr marL="816610" lvl="1" indent="-311785">
              <a:buFont typeface="Arial" panose="020B0604020202020204" pitchFamily="34" charset="0"/>
              <a:buChar char="•"/>
            </a:pPr>
            <a:r>
              <a:rPr lang="en-US" sz="1600" b="1" dirty="0">
                <a:solidFill>
                  <a:srgbClr val="0070C0"/>
                </a:solidFill>
                <a:sym typeface="+mn-ea"/>
              </a:rPr>
              <a:t>In the next step, asking the administrator for personal data of users that had been involved in questionable transactions and after gathering this information – applying, to prosecution, for search warrants in their places of residence.   </a:t>
            </a:r>
            <a:endParaRPr lang="en-US" sz="1600" b="1" dirty="0">
              <a:solidFill>
                <a:srgbClr val="0070C0"/>
              </a:solidFill>
            </a:endParaRPr>
          </a:p>
          <a:p>
            <a:pPr marL="789940" lvl="1" indent="-285750" algn="l">
              <a:buFont typeface="Arial" panose="020B0604020202020204" pitchFamily="34" charset="0"/>
              <a:buChar char="•"/>
            </a:pPr>
            <a:r>
              <a:rPr lang="en-US" sz="1600" b="1" dirty="0">
                <a:solidFill>
                  <a:srgbClr val="0070C0"/>
                </a:solidFill>
                <a:sym typeface="+mn-ea"/>
              </a:rPr>
              <a:t>Police officially gather evidences and lead the case which may means hearing the witness, examining data sources like criminals’ phones, criminals’ computers, analyse all internet data and present conclusions to the prosecutor</a:t>
            </a: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79</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a:t>
            </a:r>
            <a:r>
              <a:rPr lang="en-US" altLang="en-US" sz="2600" dirty="0">
                <a:latin typeface="Calibri"/>
                <a:cs typeface="Calibri"/>
                <a:sym typeface="+mn-ea"/>
              </a:rPr>
              <a:t>Weapons - show off (KWPG)</a:t>
            </a:r>
          </a:p>
        </p:txBody>
      </p:sp>
      <p:pic>
        <p:nvPicPr>
          <p:cNvPr id="5" name="Picture 4"/>
          <p:cNvPicPr>
            <a:picLocks noChangeAspect="1"/>
          </p:cNvPicPr>
          <p:nvPr/>
        </p:nvPicPr>
        <p:blipFill>
          <a:blip r:embed="rId2"/>
          <a:stretch>
            <a:fillRect/>
          </a:stretch>
        </p:blipFill>
        <p:spPr>
          <a:xfrm>
            <a:off x="6184900" y="3331845"/>
            <a:ext cx="4113530" cy="23044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lnSpc>
                <a:spcPct val="100000"/>
              </a:lnSpc>
              <a:spcBef>
                <a:spcPts val="1700"/>
              </a:spcBef>
              <a:buFontTx/>
            </a:pPr>
            <a:r>
              <a:rPr lang="en-US" sz="4000" dirty="0">
                <a:solidFill>
                  <a:schemeClr val="bg1"/>
                </a:solidFill>
                <a:latin typeface="Calibri"/>
                <a:cs typeface="Calibri"/>
              </a:rPr>
              <a:t>Scenario 1: Cyberspace Drug Trafficking Serbia</a:t>
            </a:r>
          </a:p>
        </p:txBody>
      </p:sp>
      <p:sp>
        <p:nvSpPr>
          <p:cNvPr id="7" name="Υπότιτλος 6"/>
          <p:cNvSpPr>
            <a:spLocks noGrp="1"/>
          </p:cNvSpPr>
          <p:nvPr>
            <p:ph type="subTitle" idx="1"/>
          </p:nvPr>
        </p:nvSpPr>
        <p:spPr/>
        <p:txBody>
          <a:bodyPr>
            <a:normAutofit lnSpcReduction="10000"/>
          </a:bodyPr>
          <a:lstStyle/>
          <a:p>
            <a:r>
              <a:rPr lang="en-US" sz="4000" b="1" dirty="0">
                <a:solidFill>
                  <a:schemeClr val="bg1"/>
                </a:solidFill>
                <a:latin typeface="Calibri"/>
                <a:ea typeface="+mj-ea"/>
                <a:cs typeface="Calibri"/>
              </a:rPr>
              <a:t>AoC </a:t>
            </a:r>
            <a:r>
              <a:rPr lang="en-US" altLang="en-US" sz="4000" b="1" dirty="0">
                <a:solidFill>
                  <a:schemeClr val="bg1"/>
                </a:solidFill>
                <a:latin typeface="Calibri"/>
                <a:ea typeface="+mj-ea"/>
                <a:cs typeface="Calibri"/>
              </a:rPr>
              <a:t>- Serbia</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8</a:t>
            </a:fld>
            <a:endParaRPr lang="it-IT"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2000" b="1" dirty="0">
                <a:solidFill>
                  <a:schemeClr val="accent2"/>
                </a:solidFill>
                <a:sym typeface="+mn-ea"/>
              </a:rPr>
              <a:t>Type of data :  </a:t>
            </a:r>
            <a:r>
              <a:rPr lang="en-US" altLang="en-US" sz="2000" b="1" dirty="0">
                <a:solidFill>
                  <a:schemeClr val="accent2"/>
                </a:solidFill>
                <a:sym typeface="+mn-ea"/>
              </a:rPr>
              <a:t>emails, ip adresses </a:t>
            </a:r>
          </a:p>
          <a:p>
            <a:pPr marL="1226185" lvl="2" indent="-264160">
              <a:buFont typeface="Arial" panose="020B0604020202020204" pitchFamily="34" charset="0"/>
              <a:buChar char="•"/>
            </a:pPr>
            <a:r>
              <a:rPr lang="en-US" sz="1800" b="1" dirty="0">
                <a:solidFill>
                  <a:schemeClr val="accent2"/>
                </a:solidFill>
                <a:sym typeface="+mn-ea"/>
              </a:rPr>
              <a:t>We need to specify how the offices use the e-mails and ip adresses. Additionaly, is should be specify what the emals describe? Who is the sender? (seller-buyer), Whos ip adress the officer looks up</a:t>
            </a:r>
            <a:endParaRPr lang="en-US" sz="1800"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a few links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80</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a:t>
            </a:r>
            <a:r>
              <a:rPr lang="en-US" altLang="en-US" sz="2600" dirty="0">
                <a:latin typeface="Calibri"/>
                <a:cs typeface="Calibri"/>
                <a:sym typeface="+mn-ea"/>
              </a:rPr>
              <a:t>Weapons - show off (KWPG)</a:t>
            </a:r>
          </a:p>
        </p:txBody>
      </p:sp>
      <p:pic>
        <p:nvPicPr>
          <p:cNvPr id="6" name="Picture 5"/>
          <p:cNvPicPr>
            <a:picLocks noChangeAspect="1"/>
          </p:cNvPicPr>
          <p:nvPr/>
        </p:nvPicPr>
        <p:blipFill>
          <a:blip r:embed="rId2"/>
          <a:stretch>
            <a:fillRect/>
          </a:stretch>
        </p:blipFill>
        <p:spPr>
          <a:xfrm>
            <a:off x="6650990" y="1703705"/>
            <a:ext cx="2561590" cy="4152265"/>
          </a:xfrm>
          <a:prstGeom prst="rect">
            <a:avLst/>
          </a:prstGeom>
        </p:spPr>
      </p:pic>
      <p:pic>
        <p:nvPicPr>
          <p:cNvPr id="8" name="Picture 7"/>
          <p:cNvPicPr>
            <a:picLocks noChangeAspect="1"/>
          </p:cNvPicPr>
          <p:nvPr/>
        </p:nvPicPr>
        <p:blipFill>
          <a:blip r:embed="rId3"/>
          <a:stretch>
            <a:fillRect/>
          </a:stretch>
        </p:blipFill>
        <p:spPr>
          <a:xfrm>
            <a:off x="5950585" y="5971540"/>
            <a:ext cx="3771265" cy="8477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“While searching social media, police officers found a male’s profile with photos of him posing with a weapon. ”</a:t>
            </a:r>
          </a:p>
          <a:p>
            <a:r>
              <a:rPr lang="en-US" altLang="en-US" sz="2000" b="1" dirty="0">
                <a:solidFill>
                  <a:srgbClr val="FF0000"/>
                </a:solidFill>
                <a:effectLst/>
                <a:sym typeface="+mn-ea"/>
              </a:rPr>
              <a:t>What is the objectives???</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81</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a:t>
            </a:r>
            <a:r>
              <a:rPr lang="en-US" altLang="en-US" sz="2600" dirty="0">
                <a:latin typeface="Calibri"/>
                <a:cs typeface="Calibri"/>
                <a:sym typeface="+mn-ea"/>
              </a:rPr>
              <a:t>Weapons - show off (KWPG)</a:t>
            </a:r>
          </a:p>
        </p:txBody>
      </p:sp>
      <p:sp>
        <p:nvSpPr>
          <p:cNvPr id="5" name="Rounded Rectangle 4"/>
          <p:cNvSpPr/>
          <p:nvPr/>
        </p:nvSpPr>
        <p:spPr>
          <a:xfrm>
            <a:off x="735330" y="4271645"/>
            <a:ext cx="9220200" cy="101155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sz="2000" dirty="0">
                <a:solidFill>
                  <a:schemeClr val="tx2"/>
                </a:solidFill>
                <a:sym typeface="+mn-ea"/>
              </a:rPr>
              <a:t>The above scenario can be directly correlated with the  possible generated datasets. Specifically,  </a:t>
            </a:r>
            <a:r>
              <a:rPr lang="en-US" altLang="en-US" sz="2000" b="1" dirty="0">
                <a:solidFill>
                  <a:schemeClr val="tx2"/>
                </a:solidFill>
                <a:sym typeface="+mn-ea"/>
              </a:rPr>
              <a:t>person detection</a:t>
            </a:r>
            <a:r>
              <a:rPr lang="en-US" altLang="en-US" sz="2000" dirty="0">
                <a:solidFill>
                  <a:schemeClr val="tx2"/>
                </a:solidFill>
                <a:sym typeface="+mn-ea"/>
              </a:rPr>
              <a:t> can be applied. </a:t>
            </a:r>
            <a:r>
              <a:rPr lang="en-US" altLang="en-US" sz="2000" b="1" dirty="0">
                <a:solidFill>
                  <a:schemeClr val="tx2"/>
                </a:solidFill>
                <a:sym typeface="+mn-ea"/>
              </a:rPr>
              <a:t>This similarity should be managed as visual similarity.</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sym typeface="+mn-ea"/>
              </a:rPr>
              <a:t>Pending issues : </a:t>
            </a:r>
            <a:endParaRPr lang="en-US" altLang="en-US" sz="2200" b="1" dirty="0">
              <a:solidFill>
                <a:schemeClr val="accent2"/>
              </a:solidFill>
              <a:latin typeface="Pangram" pitchFamily="2" charset="77"/>
              <a:ea typeface="+mn-ea"/>
              <a:cs typeface="+mn-cs"/>
            </a:endParaRPr>
          </a:p>
          <a:p>
            <a:pPr marL="800100" lvl="1" indent="-342900">
              <a:buFont typeface="Arial" panose="020B0604020202020204" pitchFamily="34" charset="0"/>
              <a:buChar char="•"/>
            </a:pPr>
            <a:r>
              <a:rPr lang="en-US" altLang="en-US" sz="2200" b="1" dirty="0">
                <a:solidFill>
                  <a:schemeClr val="accent2"/>
                </a:solidFill>
                <a:sym typeface="+mn-ea"/>
              </a:rPr>
              <a:t>Does the partner agrees with the aforementioned </a:t>
            </a:r>
            <a:r>
              <a:rPr lang="en-US" altLang="en-US" sz="2200" b="1" dirty="0">
                <a:solidFill>
                  <a:srgbClr val="FF0000"/>
                </a:solidFill>
                <a:sym typeface="+mn-ea"/>
              </a:rPr>
              <a:t>objectives </a:t>
            </a:r>
            <a:r>
              <a:rPr lang="en-US" altLang="en-US" sz="2200" b="1" dirty="0">
                <a:solidFill>
                  <a:schemeClr val="accent2"/>
                </a:solidFill>
                <a:sym typeface="+mn-ea"/>
              </a:rPr>
              <a:t>of the scenario?</a:t>
            </a:r>
          </a:p>
          <a:p>
            <a:pPr marL="800100" lvl="1"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What are the evidence data and what are the databases to be analysed?</a:t>
            </a:r>
            <a:endParaRPr lang="en-US" altLang="en-US" sz="2200" b="1" dirty="0">
              <a:solidFill>
                <a:schemeClr val="accent2"/>
              </a:solidFill>
              <a:latin typeface="Pangram" pitchFamily="2" charset="77"/>
              <a:ea typeface="+mn-ea"/>
              <a:cs typeface="+mn-cs"/>
            </a:endParaRPr>
          </a:p>
          <a:p>
            <a:pPr marL="1257300" lvl="2"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this case based mostly on e-mails and IP adresses</a:t>
            </a:r>
            <a:endParaRPr lang="en-US" sz="2200" b="1"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sym typeface="+mn-ea"/>
              </a:rPr>
              <a:t>Status of action points of the last Telco: </a:t>
            </a:r>
            <a:endParaRPr lang="en-US" altLang="en-US" sz="2200" b="1" dirty="0">
              <a:solidFill>
                <a:schemeClr val="accent2"/>
              </a:solidFill>
              <a:latin typeface="Pangram" pitchFamily="2" charset="77"/>
              <a:ea typeface="+mn-ea"/>
              <a:cs typeface="+mn-cs"/>
              <a:sym typeface="+mn-ea"/>
            </a:endParaRPr>
          </a:p>
          <a:p>
            <a:pPr marL="961390" lvl="1" indent="-457200" algn="l">
              <a:buFont typeface="Arial" panose="020B0604020202020204" pitchFamily="34" charset="0"/>
            </a:pPr>
            <a:r>
              <a:rPr lang="en-US" altLang="en-US" sz="2200" b="1" dirty="0">
                <a:solidFill>
                  <a:schemeClr val="accent2"/>
                </a:solidFill>
                <a:latin typeface="Pangram" pitchFamily="2" charset="77"/>
                <a:ea typeface="+mn-ea"/>
                <a:cs typeface="+mn-cs"/>
                <a:sym typeface="+mn-ea"/>
              </a:rPr>
              <a:t>AP10: To define in detail the performed tasks on the datasets (search based on visual similarity or text queries?)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82</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4</a:t>
            </a:r>
            <a:r>
              <a:rPr lang="en-US" sz="2600" dirty="0">
                <a:latin typeface="Calibri"/>
                <a:cs typeface="Calibri"/>
                <a:sym typeface="+mn-ea"/>
              </a:rPr>
              <a:t>: </a:t>
            </a:r>
            <a:r>
              <a:rPr lang="en-US" altLang="en-US" sz="2600" dirty="0">
                <a:latin typeface="Calibri"/>
                <a:cs typeface="Calibri"/>
                <a:sym typeface="+mn-ea"/>
              </a:rPr>
              <a:t>Weapons - show off (KWPG)</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5</a:t>
            </a:r>
            <a:r>
              <a:rPr lang="en-US" sz="4000" dirty="0">
                <a:solidFill>
                  <a:schemeClr val="bg1"/>
                </a:solidFill>
                <a:latin typeface="Calibri"/>
                <a:cs typeface="Calibri"/>
              </a:rPr>
              <a:t>: </a:t>
            </a:r>
            <a:r>
              <a:rPr lang="en-US" altLang="en-US" sz="4000" dirty="0">
                <a:solidFill>
                  <a:schemeClr val="bg1"/>
                </a:solidFill>
                <a:latin typeface="Calibri"/>
                <a:cs typeface="Calibri"/>
              </a:rPr>
              <a:t>Gun education</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KWPG - Poland</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83</a:t>
            </a:fld>
            <a:endParaRPr lang="it-IT"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2800" dirty="0">
                <a:solidFill>
                  <a:schemeClr val="tx2"/>
                </a:solidFill>
                <a:latin typeface="Pangram" pitchFamily="2" charset="77"/>
                <a:ea typeface="+mn-ea"/>
                <a:cs typeface="+mn-cs"/>
              </a:rPr>
              <a:t>Scenario description:</a:t>
            </a:r>
            <a:r>
              <a:rPr lang="en-US" sz="2400" b="1" dirty="0">
                <a:solidFill>
                  <a:srgbClr val="0070C0"/>
                </a:solidFill>
                <a:sym typeface="+mn-ea"/>
              </a:rPr>
              <a:t> </a:t>
            </a:r>
          </a:p>
          <a:p>
            <a:pPr marL="847090" lvl="1" indent="-342900" algn="l">
              <a:buFont typeface="Arial" panose="020B0604020202020204" pitchFamily="34" charset="0"/>
              <a:buChar char="•"/>
            </a:pPr>
            <a:r>
              <a:rPr lang="en-US" sz="1600" b="1" dirty="0">
                <a:solidFill>
                  <a:srgbClr val="0070C0"/>
                </a:solidFill>
                <a:sym typeface="+mn-ea"/>
              </a:rPr>
              <a:t>User wants to buy a weapon</a:t>
            </a:r>
            <a:endParaRPr lang="en-US" sz="1600" b="1" dirty="0">
              <a:solidFill>
                <a:srgbClr val="0070C0"/>
              </a:solidFill>
            </a:endParaRPr>
          </a:p>
          <a:p>
            <a:pPr marL="1293495" lvl="2" indent="-285750" algn="l">
              <a:buNone/>
            </a:pPr>
            <a:r>
              <a:rPr lang="en-US" sz="1600" dirty="0">
                <a:solidFill>
                  <a:schemeClr val="tx2"/>
                </a:solidFill>
                <a:sym typeface="+mn-ea"/>
              </a:rPr>
              <a:t>Searches on forums and blogs</a:t>
            </a:r>
            <a:endParaRPr lang="en-US" sz="1600" dirty="0">
              <a:solidFill>
                <a:schemeClr val="tx2"/>
              </a:solidFill>
            </a:endParaRPr>
          </a:p>
          <a:p>
            <a:pPr marL="1293495" lvl="2" indent="-285750" algn="l">
              <a:buNone/>
            </a:pPr>
            <a:r>
              <a:rPr lang="en-US" sz="1600" dirty="0">
                <a:solidFill>
                  <a:schemeClr val="tx2"/>
                </a:solidFill>
                <a:sym typeface="+mn-ea"/>
              </a:rPr>
              <a:t>asks questions</a:t>
            </a:r>
            <a:endParaRPr lang="en-US" sz="1600" dirty="0">
              <a:solidFill>
                <a:schemeClr val="tx2"/>
              </a:solidFill>
            </a:endParaRPr>
          </a:p>
          <a:p>
            <a:pPr marL="1293495" lvl="2" indent="-285750" algn="l">
              <a:buNone/>
            </a:pPr>
            <a:r>
              <a:rPr lang="en-US" sz="1600" dirty="0">
                <a:solidFill>
                  <a:schemeClr val="tx2"/>
                </a:solidFill>
                <a:sym typeface="+mn-ea"/>
              </a:rPr>
              <a:t>posts comments</a:t>
            </a:r>
            <a:endParaRPr lang="en-US" sz="1600" dirty="0"/>
          </a:p>
          <a:p>
            <a:pPr marL="847090" lvl="1" indent="-342900" algn="l">
              <a:buFont typeface="Arial" panose="020B0604020202020204" pitchFamily="34" charset="0"/>
            </a:pPr>
            <a:r>
              <a:rPr lang="en-US" sz="1600" b="1" dirty="0">
                <a:solidFill>
                  <a:srgbClr val="0070C0"/>
                </a:solidFill>
                <a:sym typeface="+mn-ea"/>
              </a:rPr>
              <a:t>Answers from other posters given via private message</a:t>
            </a:r>
            <a:endParaRPr lang="en-US" sz="1600" b="1" dirty="0">
              <a:solidFill>
                <a:srgbClr val="0070C0"/>
              </a:solidFill>
            </a:endParaRPr>
          </a:p>
          <a:p>
            <a:pPr marL="1293495" lvl="2" indent="-285750" algn="l">
              <a:buFont typeface="Arial" panose="020B0604020202020204" pitchFamily="34" charset="0"/>
            </a:pPr>
            <a:r>
              <a:rPr lang="en-US" sz="1600" dirty="0">
                <a:solidFill>
                  <a:schemeClr val="tx2"/>
                </a:solidFill>
                <a:sym typeface="+mn-ea"/>
              </a:rPr>
              <a:t>Gmail.com (USA)</a:t>
            </a:r>
            <a:endParaRPr lang="en-US" sz="1600" dirty="0">
              <a:solidFill>
                <a:schemeClr val="tx2"/>
              </a:solidFill>
            </a:endParaRPr>
          </a:p>
          <a:p>
            <a:pPr marL="1293495" lvl="2" indent="-285750" algn="l">
              <a:buFont typeface="Arial" panose="020B0604020202020204" pitchFamily="34" charset="0"/>
            </a:pPr>
            <a:r>
              <a:rPr lang="en-US" sz="1600" dirty="0">
                <a:solidFill>
                  <a:schemeClr val="tx2"/>
                </a:solidFill>
                <a:sym typeface="+mn-ea"/>
              </a:rPr>
              <a:t>Mail.ru (Russia)</a:t>
            </a:r>
            <a:endParaRPr lang="en-US" sz="1600" dirty="0"/>
          </a:p>
          <a:p>
            <a:pPr marL="847090" lvl="1" indent="-342900" algn="l">
              <a:buFont typeface="Arial" panose="020B0604020202020204" pitchFamily="34" charset="0"/>
            </a:pPr>
            <a:r>
              <a:rPr lang="en-US" sz="1600" b="1" dirty="0">
                <a:solidFill>
                  <a:srgbClr val="0070C0"/>
                </a:solidFill>
                <a:sym typeface="+mn-ea"/>
              </a:rPr>
              <a:t>Out of jurisdiction for the police</a:t>
            </a:r>
            <a:endParaRPr lang="en-US" sz="1600" b="1" dirty="0">
              <a:solidFill>
                <a:srgbClr val="0070C0"/>
              </a:solidFill>
            </a:endParaRPr>
          </a:p>
          <a:p>
            <a:pPr lvl="2" algn="l">
              <a:buFont typeface="Arial" panose="020B0604020202020204" pitchFamily="34" charset="0"/>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a:t>
            </a:r>
            <a:r>
              <a:rPr lang="en-US" altLang="en-US" sz="2600" dirty="0">
                <a:latin typeface="Calibri"/>
                <a:cs typeface="Calibri"/>
                <a:sym typeface="+mn-ea"/>
              </a:rPr>
              <a:t>Weapons - gun education (KWPG)</a:t>
            </a:r>
          </a:p>
        </p:txBody>
      </p:sp>
      <p:pic>
        <p:nvPicPr>
          <p:cNvPr id="5" name="Picture 4"/>
          <p:cNvPicPr>
            <a:picLocks noChangeAspect="1"/>
          </p:cNvPicPr>
          <p:nvPr/>
        </p:nvPicPr>
        <p:blipFill>
          <a:blip r:embed="rId2"/>
          <a:stretch>
            <a:fillRect/>
          </a:stretch>
        </p:blipFill>
        <p:spPr>
          <a:xfrm>
            <a:off x="6268720" y="2366645"/>
            <a:ext cx="4319905" cy="3847465"/>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400" dirty="0">
              <a:solidFill>
                <a:schemeClr val="tx2"/>
              </a:solidFill>
              <a:sym typeface="+mn-ea"/>
            </a:endParaRPr>
          </a:p>
          <a:p>
            <a:pPr marL="789940" lvl="1" indent="-285750" algn="l">
              <a:buFont typeface="Arial" panose="020B0604020202020204" pitchFamily="34" charset="0"/>
              <a:buChar char="•"/>
            </a:pPr>
            <a:r>
              <a:rPr lang="en-US" sz="2400" b="1" dirty="0">
                <a:solidFill>
                  <a:srgbClr val="0070C0"/>
                </a:solidFill>
                <a:sym typeface="+mn-ea"/>
              </a:rPr>
              <a:t>Monitoring forum comments is manual, not automated</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Suspicious information leads to further search for individuals involved</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Website / forum owners contacted for more information</a:t>
            </a:r>
            <a:endParaRPr lang="en-GB" sz="2400" dirty="0"/>
          </a:p>
          <a:p>
            <a:pPr lvl="1">
              <a:buFont typeface="Arial" panose="020B0604020202020204" pitchFamily="34" charset="0"/>
            </a:pP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a:t>
            </a:r>
            <a:r>
              <a:rPr lang="en-US" altLang="en-US" sz="2600" dirty="0">
                <a:latin typeface="Calibri"/>
                <a:cs typeface="Calibri"/>
                <a:sym typeface="+mn-ea"/>
              </a:rPr>
              <a:t>Weapons - gun education (KWPG)</a:t>
            </a:r>
          </a:p>
        </p:txBody>
      </p:sp>
      <p:pic>
        <p:nvPicPr>
          <p:cNvPr id="6" name="Picture 5"/>
          <p:cNvPicPr>
            <a:picLocks noChangeAspect="1"/>
          </p:cNvPicPr>
          <p:nvPr/>
        </p:nvPicPr>
        <p:blipFill>
          <a:blip r:embed="rId2"/>
          <a:stretch>
            <a:fillRect/>
          </a:stretch>
        </p:blipFill>
        <p:spPr>
          <a:xfrm>
            <a:off x="6217920" y="3231515"/>
            <a:ext cx="4075430" cy="213360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lnSpcReduction="10000"/>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1226185" lvl="2" indent="-264160">
              <a:buFont typeface="Arial" panose="020B0604020202020204" pitchFamily="34" charset="0"/>
              <a:buChar char="•"/>
            </a:pPr>
            <a:r>
              <a:rPr lang="en-US" sz="2000" b="1" dirty="0">
                <a:solidFill>
                  <a:schemeClr val="accent2"/>
                </a:solidFill>
                <a:sym typeface="+mn-ea"/>
              </a:rPr>
              <a:t>Type of data :  </a:t>
            </a:r>
            <a:r>
              <a:rPr lang="en-US" altLang="en-US" sz="2000" b="1" dirty="0">
                <a:solidFill>
                  <a:schemeClr val="accent2"/>
                </a:solidFill>
                <a:sym typeface="+mn-ea"/>
              </a:rPr>
              <a:t>emails, urls, forum posts </a:t>
            </a:r>
          </a:p>
          <a:p>
            <a:pPr marL="1683385" lvl="3" indent="-264160">
              <a:buFont typeface="Arial" panose="020B0604020202020204" pitchFamily="34" charset="0"/>
              <a:buChar char="•"/>
            </a:pPr>
            <a:r>
              <a:rPr lang="en-US" sz="1800" b="1" dirty="0">
                <a:solidFill>
                  <a:schemeClr val="accent2"/>
                </a:solidFill>
                <a:sym typeface="+mn-ea"/>
              </a:rPr>
              <a:t>We need to specify how the offices use the e-mails and ip adresses. Additionaly, is should be specify what the emals describe? Who is the sender? (seller-buyer), Whos ip adress the officer looks up</a:t>
            </a:r>
            <a:endParaRPr lang="en-US" sz="1800"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a few links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86</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a:t>
            </a:r>
            <a:r>
              <a:rPr lang="en-US" altLang="en-US" sz="2600" dirty="0">
                <a:latin typeface="Calibri"/>
                <a:cs typeface="Calibri"/>
                <a:sym typeface="+mn-ea"/>
              </a:rPr>
              <a:t>Weapons - gun education (KWPG)</a:t>
            </a:r>
          </a:p>
        </p:txBody>
      </p:sp>
      <p:pic>
        <p:nvPicPr>
          <p:cNvPr id="6" name="Picture 5"/>
          <p:cNvPicPr>
            <a:picLocks noChangeAspect="1"/>
          </p:cNvPicPr>
          <p:nvPr/>
        </p:nvPicPr>
        <p:blipFill>
          <a:blip r:embed="rId2"/>
          <a:stretch>
            <a:fillRect/>
          </a:stretch>
        </p:blipFill>
        <p:spPr>
          <a:xfrm>
            <a:off x="6650990" y="1703705"/>
            <a:ext cx="2561590" cy="4152265"/>
          </a:xfrm>
          <a:prstGeom prst="rect">
            <a:avLst/>
          </a:prstGeom>
        </p:spPr>
      </p:pic>
      <p:pic>
        <p:nvPicPr>
          <p:cNvPr id="8" name="Picture 7"/>
          <p:cNvPicPr>
            <a:picLocks noChangeAspect="1"/>
          </p:cNvPicPr>
          <p:nvPr/>
        </p:nvPicPr>
        <p:blipFill>
          <a:blip r:embed="rId3"/>
          <a:stretch>
            <a:fillRect/>
          </a:stretch>
        </p:blipFill>
        <p:spPr>
          <a:xfrm>
            <a:off x="5950585" y="5971540"/>
            <a:ext cx="3771265" cy="84772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“To get the information individual starts browsing online forums on this subject and asking questions, writing comments on various forums, blogs e.g. ” </a:t>
            </a:r>
          </a:p>
          <a:p>
            <a:pPr marL="0" lvl="1"/>
            <a:r>
              <a:rPr lang="en-US" sz="2000" b="1" dirty="0">
                <a:solidFill>
                  <a:srgbClr val="0070C0"/>
                </a:solidFill>
                <a:sym typeface="+mn-ea"/>
              </a:rPr>
              <a:t>Matching similar background, text, images, phone numbers, email addresses, video, style of writing </a:t>
            </a:r>
          </a:p>
          <a:p>
            <a:pPr marL="0" lvl="1"/>
            <a:r>
              <a:rPr lang="en-US" altLang="en-US" sz="2000" b="1" dirty="0">
                <a:solidFill>
                  <a:srgbClr val="FF0000"/>
                </a:solidFill>
                <a:latin typeface="Calibri" charset="0"/>
                <a:ea typeface="Calibri" charset="0"/>
                <a:cs typeface="Calibri" charset="0"/>
                <a:sym typeface="+mn-ea"/>
              </a:rPr>
              <a:t>(text or video similarity )</a:t>
            </a:r>
            <a:endParaRPr lang="en-US" sz="2000" b="1" dirty="0">
              <a:solidFill>
                <a:srgbClr val="0070C0"/>
              </a:solidFill>
            </a:endParaRPr>
          </a:p>
          <a:p>
            <a:endParaRPr lang="en-US" altLang="en-US" sz="2000" b="1"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87</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a:t>
            </a:r>
            <a:r>
              <a:rPr lang="en-US" altLang="en-US" sz="2600" dirty="0">
                <a:latin typeface="Calibri"/>
                <a:cs typeface="Calibri"/>
                <a:sym typeface="+mn-ea"/>
              </a:rPr>
              <a:t>Weapons - gun education (KWPG)</a:t>
            </a:r>
          </a:p>
        </p:txBody>
      </p:sp>
      <p:sp>
        <p:nvSpPr>
          <p:cNvPr id="5" name="Rounded Rectangle 4"/>
          <p:cNvSpPr/>
          <p:nvPr/>
        </p:nvSpPr>
        <p:spPr>
          <a:xfrm>
            <a:off x="735330" y="4662170"/>
            <a:ext cx="9220200" cy="209613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marL="504190" lvl="3" algn="l">
              <a:buFont typeface="Arial" panose="020B0604020202020204" pitchFamily="34" charset="0"/>
            </a:pPr>
            <a:r>
              <a:rPr lang="en-US" altLang="en-US" sz="2000" dirty="0">
                <a:solidFill>
                  <a:schemeClr val="tx2"/>
                </a:solidFill>
                <a:sym typeface="+mn-ea"/>
              </a:rPr>
              <a:t>The above scenario can be directly correlated with the  possible generated datasets. Specifically,  the aforementioned </a:t>
            </a:r>
            <a:r>
              <a:rPr lang="en-US" altLang="en-US" sz="2000" b="1" dirty="0">
                <a:solidFill>
                  <a:schemeClr val="tx2"/>
                </a:solidFill>
                <a:sym typeface="+mn-ea"/>
              </a:rPr>
              <a:t>objective can be matched with a fraud detection tool. Taking into account that a web site includes a fraud the officer should have the ability to view detect these sites or to detect visual content that is not seems reliable (e.g a gun inside a pc)</a:t>
            </a:r>
            <a:endParaRPr lang="en-US" altLang="en-US" sz="2000" dirty="0">
              <a:solidFill>
                <a:schemeClr val="tx2"/>
              </a:solidFill>
              <a:sym typeface="+mn-ea"/>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sym typeface="+mn-ea"/>
              </a:rPr>
              <a:t>Pending issues : </a:t>
            </a:r>
            <a:endParaRPr lang="en-US" altLang="en-US" sz="2200" b="1" dirty="0">
              <a:solidFill>
                <a:schemeClr val="accent2"/>
              </a:solidFill>
              <a:latin typeface="Pangram" pitchFamily="2" charset="77"/>
              <a:ea typeface="+mn-ea"/>
              <a:cs typeface="+mn-cs"/>
            </a:endParaRPr>
          </a:p>
          <a:p>
            <a:pPr marL="800100" lvl="1" indent="-342900">
              <a:buFont typeface="Arial" panose="020B0604020202020204" pitchFamily="34" charset="0"/>
              <a:buChar char="•"/>
            </a:pPr>
            <a:r>
              <a:rPr lang="en-US" altLang="en-US" sz="2200" b="1" dirty="0">
                <a:solidFill>
                  <a:schemeClr val="accent2"/>
                </a:solidFill>
                <a:sym typeface="+mn-ea"/>
              </a:rPr>
              <a:t>Does the partner agrees with the aforementioned </a:t>
            </a:r>
            <a:r>
              <a:rPr lang="en-US" altLang="en-US" sz="2200" b="1" dirty="0">
                <a:solidFill>
                  <a:srgbClr val="FF0000"/>
                </a:solidFill>
                <a:sym typeface="+mn-ea"/>
              </a:rPr>
              <a:t>objectives </a:t>
            </a:r>
            <a:r>
              <a:rPr lang="en-US" altLang="en-US" sz="2200" b="1" dirty="0">
                <a:solidFill>
                  <a:schemeClr val="accent2"/>
                </a:solidFill>
                <a:sym typeface="+mn-ea"/>
              </a:rPr>
              <a:t>of the scenario?</a:t>
            </a:r>
          </a:p>
          <a:p>
            <a:pPr marL="800100" lvl="1"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What are the evidence data and what are the databases to be analysed?</a:t>
            </a:r>
            <a:endParaRPr lang="en-US" altLang="en-US" sz="2200" b="1" dirty="0">
              <a:solidFill>
                <a:schemeClr val="accent2"/>
              </a:solidFill>
              <a:latin typeface="Pangram" pitchFamily="2" charset="77"/>
              <a:ea typeface="+mn-ea"/>
              <a:cs typeface="+mn-cs"/>
            </a:endParaRPr>
          </a:p>
          <a:p>
            <a:pPr marL="1257300" lvl="2" indent="-342900">
              <a:buFont typeface="Arial" panose="020B0604020202020204" pitchFamily="34" charset="0"/>
              <a:buChar char="•"/>
            </a:pPr>
            <a:r>
              <a:rPr lang="en-US" altLang="en-US" sz="2200" b="1" dirty="0">
                <a:solidFill>
                  <a:schemeClr val="accent2"/>
                </a:solidFill>
                <a:latin typeface="Pangram" pitchFamily="2" charset="77"/>
                <a:ea typeface="+mn-ea"/>
                <a:cs typeface="+mn-cs"/>
                <a:sym typeface="+mn-ea"/>
              </a:rPr>
              <a:t>this case based mostly on e-mails and IP adresses</a:t>
            </a:r>
          </a:p>
          <a:p>
            <a:pPr marL="800100" lvl="1" indent="-342900">
              <a:buFont typeface="Arial" panose="020B0604020202020204" pitchFamily="34" charset="0"/>
              <a:buChar char="•"/>
            </a:pPr>
            <a:r>
              <a:rPr lang="en-US" altLang="en-US" sz="2635" b="1" dirty="0">
                <a:solidFill>
                  <a:schemeClr val="accent2"/>
                </a:solidFill>
                <a:latin typeface="Pangram" pitchFamily="2" charset="77"/>
                <a:ea typeface="+mn-ea"/>
                <a:cs typeface="+mn-cs"/>
                <a:sym typeface="+mn-ea"/>
              </a:rPr>
              <a:t>Current practices should be elaborated</a:t>
            </a:r>
            <a:endParaRPr lang="en-US" sz="2635" b="1"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sym typeface="+mn-ea"/>
              </a:rPr>
              <a:t>Status of action points of the last Telco: </a:t>
            </a:r>
            <a:endParaRPr lang="en-US" altLang="en-US" sz="2200" b="1" dirty="0">
              <a:solidFill>
                <a:schemeClr val="accent2"/>
              </a:solidFill>
              <a:latin typeface="Pangram" pitchFamily="2" charset="77"/>
              <a:ea typeface="+mn-ea"/>
              <a:cs typeface="+mn-cs"/>
              <a:sym typeface="+mn-ea"/>
            </a:endParaRPr>
          </a:p>
          <a:p>
            <a:pPr marL="961390" lvl="1" indent="-457200" algn="l">
              <a:buFont typeface="Arial" panose="020B0604020202020204" pitchFamily="34" charset="0"/>
            </a:pPr>
            <a:r>
              <a:rPr lang="en-US" altLang="en-US" sz="2200" b="1" dirty="0">
                <a:solidFill>
                  <a:schemeClr val="accent2"/>
                </a:solidFill>
                <a:latin typeface="Pangram" pitchFamily="2" charset="77"/>
                <a:ea typeface="+mn-ea"/>
                <a:cs typeface="+mn-cs"/>
                <a:sym typeface="+mn-ea"/>
              </a:rPr>
              <a:t>AP10: To define in detail the performed tasks on the datasets (search based on visual similarity or text queries?)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88</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5</a:t>
            </a:r>
            <a:r>
              <a:rPr lang="en-US" sz="2600" dirty="0">
                <a:latin typeface="Calibri"/>
                <a:cs typeface="Calibri"/>
                <a:sym typeface="+mn-ea"/>
              </a:rPr>
              <a:t>: </a:t>
            </a:r>
            <a:r>
              <a:rPr lang="en-US" altLang="en-US" sz="2600" dirty="0">
                <a:latin typeface="Calibri"/>
                <a:cs typeface="Calibri"/>
                <a:sym typeface="+mn-ea"/>
              </a:rPr>
              <a:t>Weapons - gun education (KWPG)</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lnSpc>
                <a:spcPct val="100000"/>
              </a:lnSpc>
              <a:spcBef>
                <a:spcPts val="1700"/>
              </a:spcBef>
              <a:buFontTx/>
            </a:pPr>
            <a:r>
              <a:rPr lang="en-US" sz="4000" dirty="0">
                <a:solidFill>
                  <a:schemeClr val="bg1"/>
                </a:solidFill>
                <a:latin typeface="Calibri"/>
                <a:cs typeface="Calibri"/>
                <a:sym typeface="+mn-ea"/>
              </a:rPr>
              <a:t>Use case 3: Terrorism Funding</a:t>
            </a:r>
            <a:endParaRPr 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fontScale="95000"/>
          </a:bodyPr>
          <a:lstStyle/>
          <a:p>
            <a:pPr algn="ctr"/>
            <a:r>
              <a:rPr lang="en-US" sz="4000" b="1" dirty="0">
                <a:solidFill>
                  <a:schemeClr val="bg1"/>
                </a:solidFill>
                <a:latin typeface="Calibri"/>
                <a:ea typeface="+mj-ea"/>
                <a:cs typeface="Calibri"/>
              </a:rPr>
              <a:t>Responsible partner</a:t>
            </a:r>
            <a:r>
              <a:rPr lang="en-US" altLang="en-US" sz="4000" b="1" dirty="0">
                <a:solidFill>
                  <a:schemeClr val="bg1"/>
                </a:solidFill>
                <a:latin typeface="Calibri"/>
                <a:ea typeface="+mj-ea"/>
                <a:cs typeface="Calibri"/>
              </a:rPr>
              <a:t>s</a:t>
            </a:r>
            <a:r>
              <a:rPr lang="en-US" sz="4000" b="1" dirty="0">
                <a:solidFill>
                  <a:schemeClr val="bg1"/>
                </a:solidFill>
                <a:latin typeface="Calibri"/>
                <a:ea typeface="+mj-ea"/>
                <a:cs typeface="Calibri"/>
              </a:rPr>
              <a:t> : </a:t>
            </a:r>
            <a:r>
              <a:rPr lang="en-US" altLang="en-US" sz="4000" b="1" dirty="0">
                <a:solidFill>
                  <a:schemeClr val="bg1"/>
                </a:solidFill>
                <a:latin typeface="Calibri"/>
                <a:ea typeface="+mj-ea"/>
                <a:cs typeface="Calibri"/>
              </a:rPr>
              <a:t>LPV, NPN, CAST</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89</a:t>
            </a:fld>
            <a:endParaRPr lang="it-IT"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rmAutofit fontScale="97500" lnSpcReduction="10000"/>
          </a:bodyPr>
          <a:lstStyle/>
          <a:p>
            <a:r>
              <a:rPr lang="en-US" sz="2900" dirty="0">
                <a:solidFill>
                  <a:schemeClr val="tx2"/>
                </a:solidFill>
                <a:latin typeface="Pangram" pitchFamily="2" charset="77"/>
                <a:ea typeface="+mn-ea"/>
                <a:cs typeface="+mn-cs"/>
              </a:rPr>
              <a:t>Scenario description:</a:t>
            </a:r>
            <a:endParaRPr lang="en-US" sz="5475" dirty="0">
              <a:solidFill>
                <a:schemeClr val="tx2"/>
              </a:solidFill>
              <a:latin typeface="Pangram" pitchFamily="2" charset="77"/>
              <a:ea typeface="+mn-ea"/>
              <a:cs typeface="+mn-cs"/>
            </a:endParaRPr>
          </a:p>
          <a:p>
            <a:pPr marL="800100" lvl="1" indent="-342900">
              <a:buFont typeface="Arial" panose="020B0604020202020204" pitchFamily="34" charset="0"/>
              <a:buChar char="•"/>
            </a:pPr>
            <a:r>
              <a:rPr lang="en-US" sz="2400" b="1" dirty="0">
                <a:solidFill>
                  <a:srgbClr val="0070C0"/>
                </a:solidFill>
              </a:rPr>
              <a:t>Phishing emails</a:t>
            </a:r>
            <a:endParaRPr lang="en-US" sz="4800" b="1" dirty="0">
              <a:solidFill>
                <a:srgbClr val="0070C0"/>
              </a:solidFill>
            </a:endParaRPr>
          </a:p>
          <a:p>
            <a:pPr marL="1418590" lvl="2" indent="-457200" algn="l">
              <a:buFont typeface="Arial" panose="020B0604020202020204" pitchFamily="34" charset="0"/>
              <a:buChar char="•"/>
            </a:pPr>
            <a:r>
              <a:rPr lang="en-US" sz="1600" dirty="0">
                <a:solidFill>
                  <a:schemeClr val="tx2"/>
                </a:solidFill>
              </a:rPr>
              <a:t>Bulk email lists sold on dark net</a:t>
            </a:r>
            <a:endParaRPr lang="en-US" sz="2000" dirty="0">
              <a:solidFill>
                <a:schemeClr val="tx2"/>
              </a:solidFill>
            </a:endParaRPr>
          </a:p>
          <a:p>
            <a:pPr marL="798195" lvl="1" indent="-335280" algn="l">
              <a:buFont typeface="Arial" panose="020B0604020202020204" pitchFamily="34" charset="0"/>
            </a:pPr>
            <a:r>
              <a:rPr lang="en-US" sz="2400" b="1" dirty="0">
                <a:solidFill>
                  <a:srgbClr val="0070C0"/>
                </a:solidFill>
              </a:rPr>
              <a:t>Users tricked to click links</a:t>
            </a:r>
            <a:endParaRPr lang="en-US" sz="2800" dirty="0">
              <a:solidFill>
                <a:schemeClr val="tx1"/>
              </a:solidFill>
            </a:endParaRPr>
          </a:p>
          <a:p>
            <a:pPr marL="1418590" lvl="2" indent="-457200" algn="l">
              <a:buFont typeface="Arial" panose="020B0604020202020204" pitchFamily="34" charset="0"/>
              <a:buChar char="•"/>
            </a:pPr>
            <a:r>
              <a:rPr lang="en-US" sz="1600" dirty="0">
                <a:solidFill>
                  <a:schemeClr val="tx2"/>
                </a:solidFill>
              </a:rPr>
              <a:t>Fake sites</a:t>
            </a:r>
          </a:p>
          <a:p>
            <a:pPr marL="1418590" lvl="2" indent="-457200" algn="l">
              <a:buFont typeface="Arial" panose="020B0604020202020204" pitchFamily="34" charset="0"/>
              <a:buChar char="•"/>
            </a:pPr>
            <a:r>
              <a:rPr lang="en-US" sz="1600" dirty="0">
                <a:solidFill>
                  <a:schemeClr val="tx2"/>
                </a:solidFill>
              </a:rPr>
              <a:t>Malicious software</a:t>
            </a:r>
            <a:endParaRPr lang="en-US" sz="2000" dirty="0">
              <a:solidFill>
                <a:schemeClr val="tx1"/>
              </a:solidFill>
            </a:endParaRPr>
          </a:p>
          <a:p>
            <a:pPr marL="789940" lvl="1" indent="-308610">
              <a:buFont typeface="Arial" panose="020B0604020202020204" pitchFamily="34" charset="0"/>
              <a:buChar char="•"/>
            </a:pPr>
            <a:r>
              <a:rPr lang="en-US" sz="2400" b="1" dirty="0">
                <a:solidFill>
                  <a:srgbClr val="0070C0"/>
                </a:solidFill>
              </a:rPr>
              <a:t>Users knowingly click links and enter payment details:</a:t>
            </a:r>
            <a:endParaRPr lang="en-US" sz="2400" dirty="0">
              <a:solidFill>
                <a:schemeClr val="tx1"/>
              </a:solidFill>
            </a:endParaRPr>
          </a:p>
          <a:p>
            <a:pPr marL="1418590" lvl="2" indent="-457200" algn="l">
              <a:buFont typeface="Arial" panose="020B0604020202020204" pitchFamily="34" charset="0"/>
              <a:buChar char="•"/>
            </a:pPr>
            <a:r>
              <a:rPr lang="en-US" sz="1600" dirty="0">
                <a:solidFill>
                  <a:schemeClr val="tx2"/>
                </a:solidFill>
              </a:rPr>
              <a:t>One time fraud, goods not delivered</a:t>
            </a:r>
          </a:p>
          <a:p>
            <a:pPr marL="1418590" lvl="2" indent="-457200" algn="l">
              <a:buFont typeface="Arial" panose="020B0604020202020204" pitchFamily="34" charset="0"/>
              <a:buChar char="•"/>
            </a:pPr>
            <a:r>
              <a:rPr lang="en-US" sz="1600" dirty="0">
                <a:solidFill>
                  <a:schemeClr val="tx2"/>
                </a:solidFill>
              </a:rPr>
              <a:t>Multiple frauds through harvesting and selling payment details</a:t>
            </a:r>
          </a:p>
          <a:p>
            <a:pPr marL="1418590" lvl="2" indent="-457200" algn="l">
              <a:buFont typeface="Arial" panose="020B0604020202020204" pitchFamily="34" charset="0"/>
              <a:buChar char="•"/>
            </a:pPr>
            <a:r>
              <a:rPr lang="en-US" sz="1600" dirty="0">
                <a:solidFill>
                  <a:schemeClr val="tx2"/>
                </a:solidFill>
              </a:rPr>
              <a:t>No fraud but fake / falsified drugs delivered</a:t>
            </a:r>
          </a:p>
          <a:p>
            <a:pPr marL="1418590" lvl="2" indent="-457200" algn="l">
              <a:buFont typeface="Arial" panose="020B0604020202020204" pitchFamily="34" charset="0"/>
              <a:buChar char="•"/>
            </a:pPr>
            <a:r>
              <a:rPr lang="en-US" sz="1600" dirty="0">
                <a:solidFill>
                  <a:schemeClr val="tx2"/>
                </a:solidFill>
              </a:rPr>
              <a:t>Drugs supplied not licensed in this region</a:t>
            </a:r>
          </a:p>
          <a:p>
            <a:pPr marL="1418590" lvl="2" indent="-457200" algn="l">
              <a:buFont typeface="Arial" panose="020B0604020202020204" pitchFamily="34" charset="0"/>
              <a:buChar char="•"/>
            </a:pPr>
            <a:r>
              <a:rPr lang="en-US" sz="1600" dirty="0">
                <a:solidFill>
                  <a:schemeClr val="tx2"/>
                </a:solidFill>
              </a:rPr>
              <a:t>Drugs supplied cause illness or death</a:t>
            </a:r>
            <a:endParaRPr lang="en-US" sz="795" dirty="0">
              <a:solidFill>
                <a:schemeClr val="tx2"/>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a:t>
            </a:fld>
            <a:endParaRPr lang="it-IT" dirty="0"/>
          </a:p>
        </p:txBody>
      </p:sp>
      <p:sp>
        <p:nvSpPr>
          <p:cNvPr id="4" name="Θέση κειμένου 3"/>
          <p:cNvSpPr>
            <a:spLocks noGrp="1"/>
          </p:cNvSpPr>
          <p:nvPr>
            <p:ph type="body" sz="quarter" idx="13"/>
          </p:nvPr>
        </p:nvSpPr>
        <p:spPr/>
        <p:txBody>
          <a:bodyPr>
            <a:normAutofit fontScale="60000" lnSpcReduction="20000"/>
          </a:bodyPr>
          <a:lstStyle/>
          <a:p>
            <a:r>
              <a:rPr lang="en-US" dirty="0"/>
              <a:t>Scenario 1: Cyberspace Drug Trafficking Serbia (AoC)</a:t>
            </a:r>
          </a:p>
        </p:txBody>
      </p:sp>
      <p:pic>
        <p:nvPicPr>
          <p:cNvPr id="5"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8311" y="3301902"/>
            <a:ext cx="3857805" cy="2571870"/>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2" y="2366716"/>
            <a:ext cx="6097293" cy="4442242"/>
          </a:xfrm>
        </p:spPr>
        <p:txBody>
          <a:bodyPr>
            <a:normAutofit lnSpcReduction="10000"/>
          </a:bodyPr>
          <a:lstStyle/>
          <a:p>
            <a:r>
              <a:rPr lang="en-US" sz="2600" dirty="0">
                <a:solidFill>
                  <a:schemeClr val="tx2"/>
                </a:solidFill>
                <a:latin typeface="Pangram" pitchFamily="2" charset="77"/>
                <a:ea typeface="+mn-ea"/>
                <a:cs typeface="+mn-cs"/>
              </a:rPr>
              <a:t>Outline Problem :</a:t>
            </a:r>
          </a:p>
          <a:p>
            <a:pPr marL="961390" lvl="1" indent="-457200">
              <a:buFont typeface="Arial" panose="020B0604020202020204" pitchFamily="34" charset="0"/>
              <a:buChar char="•"/>
            </a:pPr>
            <a:r>
              <a:rPr lang="en-US" sz="2900" b="1" dirty="0">
                <a:solidFill>
                  <a:srgbClr val="0070C0"/>
                </a:solidFill>
              </a:rPr>
              <a:t>Fund trafficking is key to all terrorist organizations</a:t>
            </a:r>
          </a:p>
          <a:p>
            <a:pPr marL="961390" lvl="1" indent="-457200">
              <a:buFont typeface="Arial" panose="020B0604020202020204" pitchFamily="34" charset="0"/>
              <a:buChar char="•"/>
            </a:pPr>
            <a:r>
              <a:rPr lang="en-US" sz="2900" b="1" dirty="0">
                <a:solidFill>
                  <a:srgbClr val="0070C0"/>
                </a:solidFill>
              </a:rPr>
              <a:t>Facilitated by anonymous, quick online transactions</a:t>
            </a:r>
          </a:p>
          <a:p>
            <a:pPr marL="1464945" lvl="2" indent="-457200">
              <a:buFont typeface="Arial" panose="020B0604020202020204" pitchFamily="34" charset="0"/>
              <a:buChar char="•"/>
            </a:pPr>
            <a:r>
              <a:rPr lang="en-US" sz="2600" dirty="0">
                <a:solidFill>
                  <a:schemeClr val="tx2"/>
                </a:solidFill>
              </a:rPr>
              <a:t>Illegal goods trafficking</a:t>
            </a:r>
          </a:p>
          <a:p>
            <a:pPr marL="1464945" lvl="2" indent="-457200">
              <a:buFont typeface="Arial" panose="020B0604020202020204" pitchFamily="34" charset="0"/>
              <a:buChar char="•"/>
            </a:pPr>
            <a:r>
              <a:rPr lang="en-US" sz="2600" dirty="0">
                <a:solidFill>
                  <a:schemeClr val="tx2"/>
                </a:solidFill>
              </a:rPr>
              <a:t>Deep Web funds transfer</a:t>
            </a:r>
          </a:p>
          <a:p>
            <a:pPr marL="1464945" lvl="2" indent="-457200">
              <a:buFont typeface="Arial" panose="020B0604020202020204" pitchFamily="34" charset="0"/>
              <a:buChar char="•"/>
            </a:pPr>
            <a:r>
              <a:rPr lang="en-US" sz="2600" dirty="0">
                <a:solidFill>
                  <a:schemeClr val="tx2"/>
                </a:solidFill>
              </a:rPr>
              <a:t>Money laundering</a:t>
            </a:r>
          </a:p>
          <a:p>
            <a:pPr marL="961390" lvl="1" indent="-457200">
              <a:buFont typeface="Arial" panose="020B0604020202020204" pitchFamily="34" charset="0"/>
              <a:buChar char="•"/>
            </a:pPr>
            <a:r>
              <a:rPr lang="en-US" sz="2900" b="1" dirty="0">
                <a:solidFill>
                  <a:srgbClr val="0070C0"/>
                </a:solidFill>
              </a:rPr>
              <a:t>Significant burden for LEA officers to detect and identify suspects</a:t>
            </a:r>
          </a:p>
          <a:p>
            <a:pPr marL="457200" indent="-457200">
              <a:buFont typeface="Arial" panose="020B0604020202020204" pitchFamily="34" charset="0"/>
              <a:buChar char="•"/>
            </a:pPr>
            <a:endParaRPr lang="en-US" sz="2900" b="1" dirty="0">
              <a:solidFill>
                <a:srgbClr val="0070C0"/>
              </a:solidFill>
              <a:latin typeface="Pangram" pitchFamily="2" charset="77"/>
              <a:ea typeface="+mn-ea"/>
              <a:cs typeface="+mn-cs"/>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90</a:t>
            </a:fld>
            <a:endParaRPr lang="it-IT" dirty="0"/>
          </a:p>
        </p:txBody>
      </p:sp>
      <p:sp>
        <p:nvSpPr>
          <p:cNvPr id="4" name="Θέση κειμένου 3"/>
          <p:cNvSpPr>
            <a:spLocks noGrp="1"/>
          </p:cNvSpPr>
          <p:nvPr>
            <p:ph type="body" sz="quarter" idx="13"/>
          </p:nvPr>
        </p:nvSpPr>
        <p:spPr/>
        <p:txBody>
          <a:bodyPr>
            <a:normAutofit fontScale="77500" lnSpcReduction="20000"/>
          </a:bodyPr>
          <a:lstStyle/>
          <a:p>
            <a:r>
              <a:rPr lang="en-US" dirty="0"/>
              <a:t>Use case 3:</a:t>
            </a:r>
            <a:r>
              <a:rPr lang="en-GB" dirty="0"/>
              <a:t>Terrorism Funding</a:t>
            </a:r>
            <a:endParaRPr lang="en-US" dirty="0"/>
          </a:p>
        </p:txBody>
      </p:sp>
      <p:pic>
        <p:nvPicPr>
          <p:cNvPr id="7" name="Picture 6" descr="C:\Users\kikikaza\Desktop\article-2661007-1EE6FA3F00000578-287_634x78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2356" y="2313358"/>
            <a:ext cx="3669260" cy="454895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9221688" cy="4442242"/>
          </a:xfrm>
        </p:spPr>
        <p:txBody>
          <a:bodyPr>
            <a:normAutofit/>
          </a:bodyPr>
          <a:lstStyle/>
          <a:p>
            <a:pPr marL="0" lvl="2"/>
            <a:r>
              <a:rPr lang="en-US" sz="2200" dirty="0">
                <a:solidFill>
                  <a:schemeClr val="tx2"/>
                </a:solidFill>
              </a:rPr>
              <a:t>Outline approach: </a:t>
            </a:r>
          </a:p>
          <a:p>
            <a:pPr marL="961390" lvl="1" indent="-457200">
              <a:buFont typeface="Arial" panose="020B0604020202020204" pitchFamily="34" charset="0"/>
              <a:buChar char="•"/>
            </a:pPr>
            <a:r>
              <a:rPr lang="en-US" sz="3200" b="1" dirty="0">
                <a:solidFill>
                  <a:srgbClr val="0070C0"/>
                </a:solidFill>
              </a:rPr>
              <a:t>Automatically detect and monitor financial networks and flows</a:t>
            </a:r>
          </a:p>
          <a:p>
            <a:pPr marL="1464945" lvl="2" indent="-457200">
              <a:buFont typeface="Arial" panose="020B0604020202020204" pitchFamily="34" charset="0"/>
              <a:buChar char="•"/>
            </a:pPr>
            <a:r>
              <a:rPr lang="en-US" sz="2600" dirty="0">
                <a:solidFill>
                  <a:schemeClr val="tx2"/>
                </a:solidFill>
              </a:rPr>
              <a:t>Dark Web, Deep Web</a:t>
            </a:r>
          </a:p>
          <a:p>
            <a:pPr marL="961390" lvl="1" indent="-457200">
              <a:buFont typeface="Arial" panose="020B0604020202020204" pitchFamily="34" charset="0"/>
              <a:buChar char="•"/>
            </a:pPr>
            <a:r>
              <a:rPr lang="en-GB" sz="3200" b="1" dirty="0">
                <a:solidFill>
                  <a:srgbClr val="0070C0"/>
                </a:solidFill>
              </a:rPr>
              <a:t>Web crawling to retrieve data</a:t>
            </a:r>
          </a:p>
          <a:p>
            <a:pPr marL="961390" lvl="1" indent="-457200">
              <a:buFont typeface="Arial" panose="020B0604020202020204" pitchFamily="34" charset="0"/>
              <a:buChar char="•"/>
            </a:pPr>
            <a:r>
              <a:rPr lang="en-GB" sz="3200" b="1" dirty="0">
                <a:solidFill>
                  <a:srgbClr val="0070C0"/>
                </a:solidFill>
              </a:rPr>
              <a:t>Analyse heterogeneous multimedia data</a:t>
            </a:r>
          </a:p>
          <a:p>
            <a:pPr marL="1464945" lvl="2" indent="-457200">
              <a:buFont typeface="Arial" panose="020B0604020202020204" pitchFamily="34" charset="0"/>
              <a:buChar char="•"/>
            </a:pPr>
            <a:r>
              <a:rPr lang="en-GB" sz="2600" dirty="0">
                <a:solidFill>
                  <a:schemeClr val="tx2"/>
                </a:solidFill>
              </a:rPr>
              <a:t>Multi source Big Data</a:t>
            </a:r>
          </a:p>
          <a:p>
            <a:pPr marL="961390" lvl="1" indent="-457200">
              <a:buFont typeface="Arial" panose="020B0604020202020204" pitchFamily="34" charset="0"/>
              <a:buChar char="•"/>
            </a:pPr>
            <a:r>
              <a:rPr lang="en-US" sz="3200" b="1" dirty="0">
                <a:solidFill>
                  <a:srgbClr val="0070C0"/>
                </a:solidFill>
              </a:rPr>
              <a:t>Identify, control and disrupt fund trafficking</a:t>
            </a:r>
          </a:p>
          <a:p>
            <a:pPr marL="847090" lvl="1" indent="-342900">
              <a:buFont typeface="Arial" panose="020B0604020202020204" pitchFamily="34" charset="0"/>
              <a:buChar char="•"/>
            </a:pPr>
            <a:endParaRPr lang="en-US" sz="3200" b="1" dirty="0">
              <a:solidFill>
                <a:srgbClr val="0070C0"/>
              </a:solidFill>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91</a:t>
            </a:fld>
            <a:endParaRPr lang="it-IT" dirty="0"/>
          </a:p>
        </p:txBody>
      </p:sp>
      <p:sp>
        <p:nvSpPr>
          <p:cNvPr id="4" name="Θέση κειμένου 3"/>
          <p:cNvSpPr>
            <a:spLocks noGrp="1"/>
          </p:cNvSpPr>
          <p:nvPr>
            <p:ph type="body" sz="quarter" idx="13"/>
          </p:nvPr>
        </p:nvSpPr>
        <p:spPr/>
        <p:txBody>
          <a:bodyPr>
            <a:normAutofit fontScale="77500" lnSpcReduction="20000"/>
          </a:bodyPr>
          <a:lstStyle/>
          <a:p>
            <a:r>
              <a:rPr lang="en-US" dirty="0"/>
              <a:t>Use case 3:</a:t>
            </a:r>
            <a:r>
              <a:rPr lang="en-GB" dirty="0"/>
              <a:t>Terrorism Funding</a:t>
            </a:r>
            <a:endParaRPr 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1</a:t>
            </a:r>
            <a:r>
              <a:rPr lang="en-US" sz="4000" dirty="0">
                <a:solidFill>
                  <a:schemeClr val="bg1"/>
                </a:solidFill>
                <a:latin typeface="Calibri"/>
                <a:cs typeface="Calibri"/>
              </a:rPr>
              <a:t>: Terrorism Funding 1</a:t>
            </a:r>
            <a:endParaRPr lang="en-US" altLang="en-US" sz="4000" dirty="0">
              <a:solidFill>
                <a:schemeClr val="bg1"/>
              </a:solidFill>
              <a:latin typeface="Calibri"/>
              <a:cs typeface="Calibri"/>
            </a:endParaRP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LPV - Belgium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92</a:t>
            </a:fld>
            <a:endParaRPr lang="it-IT"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4000" dirty="0">
                <a:solidFill>
                  <a:schemeClr val="tx2"/>
                </a:solidFill>
                <a:latin typeface="Pangram" pitchFamily="2" charset="77"/>
                <a:ea typeface="+mn-ea"/>
                <a:cs typeface="+mn-cs"/>
              </a:rPr>
              <a:t>Scenario description:</a:t>
            </a:r>
            <a:r>
              <a:rPr lang="en-US" sz="3600" b="1" dirty="0">
                <a:solidFill>
                  <a:srgbClr val="0070C0"/>
                </a:solidFill>
                <a:sym typeface="+mn-ea"/>
              </a:rPr>
              <a:t> </a:t>
            </a:r>
          </a:p>
          <a:p>
            <a:pPr marL="961390" lvl="1" indent="-457200" algn="l">
              <a:buFont typeface="Arial" panose="020B0604020202020204" pitchFamily="34" charset="0"/>
              <a:buChar char="•"/>
            </a:pPr>
            <a:r>
              <a:rPr lang="en-US" sz="2000" b="1" dirty="0">
                <a:solidFill>
                  <a:srgbClr val="0070C0"/>
                </a:solidFill>
                <a:sym typeface="+mn-ea"/>
              </a:rPr>
              <a:t>Asylum seeker in shelter displays indicators of terrorist behavior or radicalisation</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They use facilities of the shelter</a:t>
            </a:r>
            <a:endParaRPr lang="en-US" altLang="en-US" sz="2400" b="1" dirty="0">
              <a:solidFill>
                <a:schemeClr val="accent2"/>
              </a:solidFill>
              <a:sym typeface="+mn-ea"/>
            </a:endParaRPr>
          </a:p>
          <a:p>
            <a:pPr marL="1464945" lvl="2" indent="-457200" algn="l">
              <a:buFont typeface="Arial" panose="020B0604020202020204" pitchFamily="34" charset="0"/>
              <a:buChar char="•"/>
            </a:pPr>
            <a:r>
              <a:rPr lang="en-US" sz="1800" dirty="0">
                <a:solidFill>
                  <a:schemeClr val="tx2"/>
                </a:solidFill>
                <a:sym typeface="+mn-ea"/>
              </a:rPr>
              <a:t>Phone, smartphone, computer</a:t>
            </a:r>
            <a:endParaRPr lang="en-US" sz="1800" dirty="0">
              <a:solidFill>
                <a:schemeClr val="tx2"/>
              </a:solidFill>
            </a:endParaRPr>
          </a:p>
          <a:p>
            <a:pPr marL="847090" lvl="1" indent="-342900" algn="l">
              <a:buFont typeface="Arial" panose="020B0604020202020204" pitchFamily="34" charset="0"/>
              <a:buChar char="•"/>
            </a:pPr>
            <a:r>
              <a:rPr lang="en-US" sz="2000" b="1" dirty="0">
                <a:solidFill>
                  <a:srgbClr val="0070C0"/>
                </a:solidFill>
                <a:sym typeface="+mn-ea"/>
              </a:rPr>
              <a:t>Social service notify LEA of disturbing behaviour </a:t>
            </a:r>
            <a:endParaRPr lang="en-US" sz="2400" dirty="0"/>
          </a:p>
          <a:p>
            <a:pPr marL="1304290" lvl="2" indent="-342900" algn="l">
              <a:buFont typeface="Arial" panose="020B0604020202020204" pitchFamily="34" charset="0"/>
              <a:buChar char="•"/>
            </a:pPr>
            <a:r>
              <a:rPr lang="en-US" altLang="en-US" sz="2000" b="1" dirty="0">
                <a:solidFill>
                  <a:srgbClr val="FF0000"/>
                </a:solidFill>
                <a:sym typeface="+mn-ea"/>
              </a:rPr>
              <a:t>The narration of the scenario should be extended </a:t>
            </a:r>
            <a:endParaRPr lang="en-US" altLang="en-US" sz="2000" b="1" dirty="0">
              <a:solidFill>
                <a:srgbClr val="0070C0"/>
              </a:solidFill>
              <a:sym typeface="+mn-ea"/>
            </a:endParaRP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93</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Terrorism Funding 1</a:t>
            </a:r>
            <a:r>
              <a:rPr lang="en-US" altLang="en-US" sz="2600" dirty="0">
                <a:latin typeface="Calibri"/>
                <a:cs typeface="Calibri"/>
                <a:sym typeface="+mn-ea"/>
              </a:rPr>
              <a:t> (LPV)</a:t>
            </a:r>
          </a:p>
        </p:txBody>
      </p:sp>
      <p:pic>
        <p:nvPicPr>
          <p:cNvPr id="7" name="Picture 6" descr="isis-dark-web-webiste-tor"/>
          <p:cNvPicPr/>
          <p:nvPr/>
        </p:nvPicPr>
        <p:blipFill>
          <a:blip r:embed="rId2">
            <a:extLst>
              <a:ext uri="{28A0092B-C50C-407E-A947-70E740481C1C}">
                <a14:useLocalDpi xmlns:a14="http://schemas.microsoft.com/office/drawing/2010/main" val="0"/>
              </a:ext>
            </a:extLst>
          </a:blip>
          <a:srcRect/>
          <a:stretch>
            <a:fillRect/>
          </a:stretch>
        </p:blipFill>
        <p:spPr bwMode="auto">
          <a:xfrm>
            <a:off x="6468340" y="3028084"/>
            <a:ext cx="3606897" cy="2967471"/>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063" y="2366716"/>
            <a:ext cx="5201504" cy="4442242"/>
          </a:xfrm>
        </p:spPr>
        <p:txBody>
          <a:bodyPr>
            <a:noAutofit/>
          </a:bodyPr>
          <a:lstStyle/>
          <a:p>
            <a:pPr marL="0" lvl="1" algn="l"/>
            <a:r>
              <a:rPr lang="en-US" sz="2400" dirty="0">
                <a:solidFill>
                  <a:schemeClr val="tx2"/>
                </a:solidFill>
              </a:rPr>
              <a:t>Current practices :</a:t>
            </a:r>
            <a:endParaRPr lang="en-US" sz="2400" b="1" dirty="0">
              <a:solidFill>
                <a:srgbClr val="0070C0"/>
              </a:solidFill>
              <a:sym typeface="+mn-ea"/>
            </a:endParaRPr>
          </a:p>
          <a:p>
            <a:pPr marL="789940" lvl="1" indent="-285750" algn="l">
              <a:buFont typeface="Arial" panose="020B0604020202020204" pitchFamily="34" charset="0"/>
              <a:buChar char="•"/>
            </a:pPr>
            <a:r>
              <a:rPr lang="en-US" sz="2400" b="1" dirty="0">
                <a:solidFill>
                  <a:srgbClr val="0070C0"/>
                </a:solidFill>
                <a:sym typeface="+mn-ea"/>
              </a:rPr>
              <a:t>Interview representatives:</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Social service, asylum shelter, etc.</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Investigators choice to use internet investigation and the extent of that search</a:t>
            </a:r>
            <a:endParaRPr lang="en-US" sz="2400" b="1" dirty="0">
              <a:solidFill>
                <a:srgbClr val="0070C0"/>
              </a:solidFill>
            </a:endParaRPr>
          </a:p>
          <a:p>
            <a:pPr marL="789940" lvl="1" indent="-285750" algn="l">
              <a:buFont typeface="Arial" panose="020B0604020202020204" pitchFamily="34" charset="0"/>
              <a:buChar char="•"/>
            </a:pPr>
            <a:r>
              <a:rPr lang="en-US" sz="2400" b="1" dirty="0">
                <a:solidFill>
                  <a:srgbClr val="0070C0"/>
                </a:solidFill>
                <a:sym typeface="+mn-ea"/>
              </a:rPr>
              <a:t>Interrogate target, perform a house search, confiscate material for evidence</a:t>
            </a:r>
            <a:endParaRPr lang="en-US" sz="2400" b="1" dirty="0">
              <a:solidFill>
                <a:srgbClr val="0070C0"/>
              </a:solidFill>
            </a:endParaRPr>
          </a:p>
          <a:p>
            <a:pPr lvl="1">
              <a:buFont typeface="Arial" panose="020B0604020202020204" pitchFamily="34" charset="0"/>
            </a:pPr>
            <a:endParaRPr lang="en-US" sz="1600" b="1" dirty="0">
              <a:solidFill>
                <a:srgbClr val="0070C0"/>
              </a:solidFill>
            </a:endParaRPr>
          </a:p>
          <a:p>
            <a:pPr marL="789940" lvl="1" indent="-285750" algn="l">
              <a:buFont typeface="Arial" panose="020B0604020202020204" pitchFamily="34" charset="0"/>
              <a:buChar char="•"/>
            </a:pPr>
            <a:endParaRPr lang="en-US" sz="1600" b="1" dirty="0">
              <a:solidFill>
                <a:srgbClr val="0070C0"/>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94</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Terrorism Funding 1</a:t>
            </a:r>
            <a:r>
              <a:rPr lang="en-US" altLang="en-US" sz="2600" dirty="0">
                <a:latin typeface="Calibri"/>
                <a:cs typeface="Calibri"/>
                <a:sym typeface="+mn-ea"/>
              </a:rPr>
              <a:t> (LPV)</a:t>
            </a:r>
          </a:p>
        </p:txBody>
      </p:sp>
      <p:pic>
        <p:nvPicPr>
          <p:cNvPr id="7" name="Picture 6" descr="isis-dark-web-webiste-tor"/>
          <p:cNvPicPr/>
          <p:nvPr/>
        </p:nvPicPr>
        <p:blipFill>
          <a:blip r:embed="rId2">
            <a:extLst>
              <a:ext uri="{28A0092B-C50C-407E-A947-70E740481C1C}">
                <a14:useLocalDpi xmlns:a14="http://schemas.microsoft.com/office/drawing/2010/main" val="0"/>
              </a:ext>
            </a:extLst>
          </a:blip>
          <a:srcRect/>
          <a:stretch>
            <a:fillRect/>
          </a:stretch>
        </p:blipFill>
        <p:spPr bwMode="auto">
          <a:xfrm>
            <a:off x="6468340" y="3028084"/>
            <a:ext cx="3606897" cy="2967471"/>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4743450" cy="4265930"/>
          </a:xfrm>
        </p:spPr>
        <p:txBody>
          <a:bodyPr>
            <a:normAutofit/>
          </a:bodyPr>
          <a:lstStyle/>
          <a:p>
            <a:r>
              <a:rPr lang="en-US" sz="2200" dirty="0">
                <a:solidFill>
                  <a:schemeClr val="tx2"/>
                </a:solidFill>
                <a:latin typeface="Pangram" pitchFamily="2" charset="77"/>
                <a:ea typeface="+mn-ea"/>
                <a:cs typeface="+mn-cs"/>
              </a:rPr>
              <a:t>Data to be used:</a:t>
            </a:r>
            <a:endParaRPr lang="en-US" sz="4155" dirty="0">
              <a:solidFill>
                <a:schemeClr val="tx2"/>
              </a:solidFill>
              <a:latin typeface="Pangram" pitchFamily="2" charset="77"/>
              <a:ea typeface="+mn-ea"/>
              <a:cs typeface="+mn-cs"/>
            </a:endParaRPr>
          </a:p>
          <a:p>
            <a:pPr marL="961390" lvl="1" indent="-457200">
              <a:buFont typeface="Arial" panose="020B0604020202020204" pitchFamily="34" charset="0"/>
              <a:buChar char="•"/>
            </a:pPr>
            <a:r>
              <a:rPr lang="en-US" b="1" dirty="0">
                <a:solidFill>
                  <a:srgbClr val="0070C0"/>
                </a:solidFill>
              </a:rPr>
              <a:t>Only fake/pubic data is available</a:t>
            </a:r>
          </a:p>
          <a:p>
            <a:pPr marL="961390" lvl="1" indent="-457200">
              <a:buFont typeface="Arial" panose="020B0604020202020204" pitchFamily="34" charset="0"/>
              <a:buChar char="•"/>
            </a:pPr>
            <a:r>
              <a:rPr lang="en-US" sz="2200" dirty="0">
                <a:solidFill>
                  <a:schemeClr val="tx2"/>
                </a:solidFill>
                <a:sym typeface="+mn-ea"/>
              </a:rPr>
              <a:t>Type of data : </a:t>
            </a:r>
          </a:p>
          <a:p>
            <a:pPr marL="1264285" lvl="2" indent="-304800">
              <a:buFont typeface="Arial" panose="020B0604020202020204" pitchFamily="34" charset="0"/>
              <a:buChar char="•"/>
            </a:pPr>
            <a:r>
              <a:rPr lang="en-US" sz="2000" dirty="0">
                <a:solidFill>
                  <a:schemeClr val="tx2"/>
                </a:solidFill>
                <a:sym typeface="+mn-ea"/>
              </a:rPr>
              <a:t>video and images </a:t>
            </a:r>
            <a:endParaRPr lang="en-US" sz="1125" dirty="0">
              <a:solidFill>
                <a:schemeClr val="tx2"/>
              </a:solidFill>
              <a:sym typeface="+mn-ea"/>
            </a:endParaRPr>
          </a:p>
          <a:p>
            <a:pPr marL="1247140" lvl="4" indent="-285750" algn="l">
              <a:buFont typeface="Arial" panose="020B0604020202020204" pitchFamily="34" charset="0"/>
              <a:buChar char="•"/>
            </a:pPr>
            <a:r>
              <a:rPr lang="en-US" sz="2000" b="1" dirty="0">
                <a:solidFill>
                  <a:srgbClr val="00B050"/>
                </a:solidFill>
              </a:rPr>
              <a:t>keywords </a:t>
            </a:r>
            <a:r>
              <a:rPr lang="en-US" altLang="en-US" sz="2000" b="1" dirty="0">
                <a:solidFill>
                  <a:srgbClr val="00B050"/>
                </a:solidFill>
              </a:rPr>
              <a:t>and links of how to use them are provided</a:t>
            </a: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95</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Terrorism Funding 1</a:t>
            </a:r>
            <a:r>
              <a:rPr lang="en-US" altLang="en-US" sz="2600" dirty="0">
                <a:latin typeface="Calibri"/>
                <a:cs typeface="Calibri"/>
                <a:sym typeface="+mn-ea"/>
              </a:rPr>
              <a:t> (LPV)</a:t>
            </a:r>
          </a:p>
        </p:txBody>
      </p:sp>
      <p:pic>
        <p:nvPicPr>
          <p:cNvPr id="5" name="Picture 4"/>
          <p:cNvPicPr>
            <a:picLocks noChangeAspect="1"/>
          </p:cNvPicPr>
          <p:nvPr/>
        </p:nvPicPr>
        <p:blipFill>
          <a:blip r:embed="rId2"/>
          <a:stretch>
            <a:fillRect/>
          </a:stretch>
        </p:blipFill>
        <p:spPr>
          <a:xfrm>
            <a:off x="5776595" y="2999740"/>
            <a:ext cx="4693285" cy="275209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0200" cy="4391660"/>
          </a:xfrm>
        </p:spPr>
        <p:txBody>
          <a:bodyPr>
            <a:normAutofit/>
          </a:bodyPr>
          <a:lstStyle/>
          <a:p>
            <a:r>
              <a:rPr lang="en-US" sz="2200" dirty="0">
                <a:solidFill>
                  <a:schemeClr val="tx2"/>
                </a:solidFill>
                <a:latin typeface="Pangram" pitchFamily="2" charset="77"/>
                <a:ea typeface="+mn-ea"/>
                <a:cs typeface="+mn-cs"/>
              </a:rPr>
              <a:t>Objective</a:t>
            </a:r>
            <a:r>
              <a:rPr lang="en-US" altLang="en-US" sz="2200" dirty="0">
                <a:solidFill>
                  <a:schemeClr val="tx2"/>
                </a:solidFill>
                <a:latin typeface="Pangram" pitchFamily="2" charset="77"/>
                <a:ea typeface="+mn-ea"/>
                <a:cs typeface="+mn-cs"/>
              </a:rPr>
              <a:t>s</a:t>
            </a:r>
            <a:r>
              <a:rPr lang="en-US" sz="2200" dirty="0">
                <a:solidFill>
                  <a:schemeClr val="tx2"/>
                </a:solidFill>
                <a:latin typeface="Pangram" pitchFamily="2" charset="77"/>
                <a:ea typeface="+mn-ea"/>
                <a:cs typeface="+mn-cs"/>
              </a:rPr>
              <a:t> :</a:t>
            </a:r>
          </a:p>
          <a:p>
            <a:r>
              <a:rPr lang="en-US" altLang="en-US" sz="2000" dirty="0">
                <a:solidFill>
                  <a:schemeClr val="tx2"/>
                </a:solidFill>
                <a:sym typeface="+mn-ea"/>
              </a:rPr>
              <a:t>“Detect radicalization of persons which using social media”</a:t>
            </a:r>
          </a:p>
          <a:p>
            <a:endParaRPr lang="en-US" altLang="en-US" sz="2000" dirty="0">
              <a:solidFill>
                <a:schemeClr val="tx2"/>
              </a:solidFill>
              <a:sym typeface="+mn-ea"/>
            </a:endParaRPr>
          </a:p>
          <a:p>
            <a:pPr marL="0" lvl="3"/>
            <a:r>
              <a:rPr lang="en-US" altLang="en-US" sz="2000" dirty="0">
                <a:solidFill>
                  <a:schemeClr val="tx2"/>
                </a:solidFill>
                <a:sym typeface="+mn-ea"/>
              </a:rPr>
              <a:t>A dataset that should contain videos of terrorism content can be used in order to </a:t>
            </a:r>
            <a:r>
              <a:rPr lang="en-US" altLang="en-US" sz="2000" b="1" dirty="0">
                <a:solidFill>
                  <a:schemeClr val="tx2"/>
                </a:solidFill>
                <a:sym typeface="+mn-ea"/>
              </a:rPr>
              <a:t>detect persons</a:t>
            </a:r>
            <a:r>
              <a:rPr lang="en-US" altLang="en-US" sz="2000" dirty="0">
                <a:solidFill>
                  <a:schemeClr val="tx2"/>
                </a:solidFill>
                <a:sym typeface="+mn-ea"/>
              </a:rPr>
              <a:t> or </a:t>
            </a:r>
            <a:r>
              <a:rPr lang="en-US" altLang="en-US" sz="2000" b="1" dirty="0">
                <a:solidFill>
                  <a:schemeClr val="tx2"/>
                </a:solidFill>
                <a:sym typeface="+mn-ea"/>
              </a:rPr>
              <a:t>vehicles </a:t>
            </a:r>
            <a:r>
              <a:rPr lang="en-US" altLang="en-US" sz="2000" dirty="0">
                <a:solidFill>
                  <a:schemeClr val="tx2"/>
                </a:solidFill>
                <a:sym typeface="+mn-ea"/>
              </a:rPr>
              <a:t>that probably </a:t>
            </a:r>
            <a:r>
              <a:rPr lang="en-US" altLang="en-US" sz="2000" b="1" dirty="0">
                <a:solidFill>
                  <a:schemeClr val="tx2"/>
                </a:solidFill>
                <a:sym typeface="+mn-ea"/>
              </a:rPr>
              <a:t>matched with the suspects</a:t>
            </a:r>
            <a:r>
              <a:rPr lang="en-US" altLang="en-US" sz="2000" dirty="0">
                <a:solidFill>
                  <a:schemeClr val="tx2"/>
                </a:solidFill>
                <a:sym typeface="+mn-ea"/>
              </a:rPr>
              <a:t>. Additionally items such as </a:t>
            </a:r>
            <a:r>
              <a:rPr lang="en-US" altLang="en-US" sz="2000" b="1" dirty="0">
                <a:solidFill>
                  <a:schemeClr val="tx2"/>
                </a:solidFill>
                <a:sym typeface="+mn-ea"/>
              </a:rPr>
              <a:t>flags </a:t>
            </a:r>
            <a:r>
              <a:rPr lang="en-US" altLang="en-US" sz="2000" dirty="0">
                <a:solidFill>
                  <a:schemeClr val="tx2"/>
                </a:solidFill>
                <a:sym typeface="+mn-ea"/>
              </a:rPr>
              <a:t>or </a:t>
            </a:r>
            <a:r>
              <a:rPr lang="en-US" altLang="en-US" sz="2000" b="1" dirty="0">
                <a:solidFill>
                  <a:schemeClr val="tx2"/>
                </a:solidFill>
                <a:sym typeface="+mn-ea"/>
              </a:rPr>
              <a:t>clothes </a:t>
            </a:r>
            <a:r>
              <a:rPr lang="en-US" altLang="en-US" sz="2000" dirty="0">
                <a:solidFill>
                  <a:schemeClr val="tx2"/>
                </a:solidFill>
                <a:sym typeface="+mn-ea"/>
              </a:rPr>
              <a:t>can be </a:t>
            </a:r>
            <a:r>
              <a:rPr lang="en-US" altLang="en-US" sz="2000" b="1" dirty="0">
                <a:solidFill>
                  <a:schemeClr val="tx2"/>
                </a:solidFill>
                <a:sym typeface="+mn-ea"/>
              </a:rPr>
              <a:t>detected</a:t>
            </a:r>
            <a:r>
              <a:rPr lang="en-US" altLang="en-US" sz="2000" dirty="0">
                <a:solidFill>
                  <a:schemeClr val="tx2"/>
                </a:solidFill>
                <a:sym typeface="+mn-ea"/>
              </a:rPr>
              <a:t>. Clothes possible gives </a:t>
            </a:r>
            <a:r>
              <a:rPr lang="en-US" altLang="en-US" sz="2000" b="1" dirty="0">
                <a:solidFill>
                  <a:schemeClr val="tx2"/>
                </a:solidFill>
                <a:sym typeface="+mn-ea"/>
              </a:rPr>
              <a:t>a sign of radicalization</a:t>
            </a:r>
            <a:r>
              <a:rPr lang="en-US" altLang="en-US" sz="2000" dirty="0">
                <a:solidFill>
                  <a:schemeClr val="tx2"/>
                </a:solidFill>
                <a:sym typeface="+mn-ea"/>
              </a:rPr>
              <a:t>.</a:t>
            </a:r>
          </a:p>
          <a:p>
            <a:endParaRPr lang="en-US" altLang="en-US" sz="2000" dirty="0">
              <a:solidFill>
                <a:schemeClr val="tx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96</a:t>
            </a:fld>
            <a:endParaRPr lang="it-IT" dirty="0"/>
          </a:p>
        </p:txBody>
      </p:sp>
      <p:sp>
        <p:nvSpPr>
          <p:cNvPr id="4" name="Θέση κειμένου 3"/>
          <p:cNvSpPr>
            <a:spLocks noGrp="1"/>
          </p:cNvSpPr>
          <p:nvPr>
            <p:ph type="body" sz="quarter" idx="13"/>
          </p:nvPr>
        </p:nvSpPr>
        <p:spPr/>
        <p:txBody>
          <a:bodyPr>
            <a:noAutofit/>
          </a:bodyPr>
          <a:lstStyle/>
          <a:p>
            <a:pPr>
              <a:lnSpc>
                <a:spcPct val="100000"/>
              </a:lnSpc>
              <a:spcBef>
                <a:spcPts val="1700"/>
              </a:spcBef>
            </a:pPr>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Terrorism Funding 1</a:t>
            </a:r>
            <a:r>
              <a:rPr lang="en-US" altLang="en-US" sz="2600" dirty="0">
                <a:latin typeface="Calibri"/>
                <a:cs typeface="Calibri"/>
                <a:sym typeface="+mn-ea"/>
              </a:rPr>
              <a:t> (LPV)</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9221470" cy="4442460"/>
          </a:xfrm>
        </p:spPr>
        <p:txBody>
          <a:bodyPr>
            <a:normAutofit/>
          </a:bodyPr>
          <a:lstStyle/>
          <a:p>
            <a:r>
              <a:rPr lang="en-US" sz="2200" dirty="0">
                <a:solidFill>
                  <a:schemeClr val="tx2"/>
                </a:solidFill>
                <a:latin typeface="Pangram" pitchFamily="2" charset="77"/>
                <a:ea typeface="+mn-ea"/>
                <a:cs typeface="+mn-cs"/>
              </a:rPr>
              <a:t>Pending issues : </a:t>
            </a:r>
          </a:p>
          <a:p>
            <a:pPr marL="847090" lvl="1" indent="-342900" algn="l">
              <a:buFont typeface="Arial" panose="020B0604020202020204" pitchFamily="34" charset="0"/>
              <a:buChar char="•"/>
            </a:pPr>
            <a:r>
              <a:rPr lang="en-US" altLang="en-US" sz="2000" b="1" dirty="0">
                <a:solidFill>
                  <a:srgbClr val="FF0000"/>
                </a:solidFill>
                <a:sym typeface="+mn-ea"/>
              </a:rPr>
              <a:t>The narration of the scenario should be extended </a:t>
            </a:r>
          </a:p>
          <a:p>
            <a:pPr marL="1304290" lvl="2" indent="-342900" algn="l">
              <a:buFont typeface="Arial" panose="020B0604020202020204" pitchFamily="34" charset="0"/>
              <a:buChar char="•"/>
            </a:pPr>
            <a:r>
              <a:rPr lang="en-US" altLang="en-US" sz="1665" b="1" dirty="0">
                <a:solidFill>
                  <a:srgbClr val="FF0000"/>
                </a:solidFill>
                <a:sym typeface="+mn-ea"/>
              </a:rPr>
              <a:t>What is the objective? e.g to detect persons that have radicalized ?</a:t>
            </a:r>
            <a:endParaRPr lang="en-US" altLang="en-US" sz="1995" b="1" dirty="0">
              <a:solidFill>
                <a:srgbClr val="FF0000"/>
              </a:solidFill>
              <a:sym typeface="+mn-ea"/>
            </a:endParaRPr>
          </a:p>
          <a:p>
            <a:pPr marL="847090" lvl="1" indent="-342900" algn="l">
              <a:buFont typeface="Arial" panose="020B0604020202020204" pitchFamily="34" charset="0"/>
              <a:buChar char="•"/>
            </a:pPr>
            <a:r>
              <a:rPr lang="en-US" altLang="en-US" sz="2000" b="1" dirty="0">
                <a:solidFill>
                  <a:schemeClr val="accent2"/>
                </a:solidFill>
                <a:sym typeface="+mn-ea"/>
              </a:rPr>
              <a:t>The title of the scenario is missing</a:t>
            </a:r>
          </a:p>
          <a:p>
            <a:pPr marL="847090" lvl="1" indent="-342900" algn="l">
              <a:buFont typeface="Arial" panose="020B0604020202020204" pitchFamily="34" charset="0"/>
              <a:buChar char="•"/>
            </a:pPr>
            <a:r>
              <a:rPr lang="en-US" altLang="en-US" sz="2000" b="1" dirty="0">
                <a:solidFill>
                  <a:srgbClr val="FF0000"/>
                </a:solidFill>
                <a:latin typeface="Pangram" pitchFamily="2" charset="77"/>
                <a:ea typeface="+mn-ea"/>
                <a:cs typeface="+mn-cs"/>
              </a:rPr>
              <a:t>What are the evidence data and what are the databases to be analysed?</a:t>
            </a:r>
            <a:endParaRPr lang="en-US" sz="7845" dirty="0">
              <a:solidFill>
                <a:schemeClr val="tx2"/>
              </a:solidFill>
              <a:latin typeface="Pangram" pitchFamily="2" charset="77"/>
              <a:ea typeface="+mn-ea"/>
              <a:cs typeface="+mn-cs"/>
            </a:endParaRPr>
          </a:p>
          <a:p>
            <a:r>
              <a:rPr lang="en-US" sz="2200" dirty="0">
                <a:solidFill>
                  <a:schemeClr val="tx2"/>
                </a:solidFill>
                <a:latin typeface="Pangram" pitchFamily="2" charset="77"/>
                <a:ea typeface="+mn-ea"/>
                <a:cs typeface="+mn-cs"/>
              </a:rPr>
              <a:t>Status of action points of the last Telco: </a:t>
            </a:r>
          </a:p>
          <a:p>
            <a:r>
              <a:rPr lang="en-US" altLang="en-US" sz="2000" b="1" dirty="0">
                <a:solidFill>
                  <a:srgbClr val="00B050"/>
                </a:solidFill>
                <a:latin typeface="Pangram" pitchFamily="2" charset="77"/>
                <a:ea typeface="+mn-ea"/>
                <a:cs typeface="+mn-cs"/>
                <a:sym typeface="+mn-ea"/>
              </a:rPr>
              <a:t>	No action points</a:t>
            </a:r>
            <a:endParaRPr lang="en-US" altLang="en-US" sz="2000" b="1" dirty="0">
              <a:solidFill>
                <a:schemeClr val="accent2"/>
              </a:solidFill>
              <a:latin typeface="Pangram" pitchFamily="2" charset="77"/>
              <a:ea typeface="+mn-ea"/>
              <a:cs typeface="+mn-cs"/>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97</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1</a:t>
            </a:r>
            <a:r>
              <a:rPr lang="en-US" sz="2600" dirty="0">
                <a:latin typeface="Calibri"/>
                <a:cs typeface="Calibri"/>
                <a:sym typeface="+mn-ea"/>
              </a:rPr>
              <a:t>: Terrorism Funding 1</a:t>
            </a:r>
            <a:r>
              <a:rPr lang="en-US" altLang="en-US" sz="2600" dirty="0">
                <a:latin typeface="Calibri"/>
                <a:cs typeface="Calibri"/>
                <a:sym typeface="+mn-ea"/>
              </a:rPr>
              <a:t> (LPV)</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Τίτλος 5"/>
          <p:cNvSpPr>
            <a:spLocks noGrp="1"/>
          </p:cNvSpPr>
          <p:nvPr>
            <p:ph type="ctrTitle"/>
          </p:nvPr>
        </p:nvSpPr>
        <p:spPr/>
        <p:txBody>
          <a:bodyPr>
            <a:normAutofit/>
          </a:bodyPr>
          <a:lstStyle/>
          <a:p>
            <a:pPr algn="ctr"/>
            <a:r>
              <a:rPr lang="en-US" sz="4000" dirty="0">
                <a:solidFill>
                  <a:schemeClr val="bg1"/>
                </a:solidFill>
                <a:latin typeface="Calibri"/>
                <a:cs typeface="Calibri"/>
              </a:rPr>
              <a:t>Scenario </a:t>
            </a:r>
            <a:r>
              <a:rPr lang="en-US" altLang="en-US" sz="4000" dirty="0">
                <a:solidFill>
                  <a:schemeClr val="bg1"/>
                </a:solidFill>
                <a:latin typeface="Calibri"/>
                <a:cs typeface="Calibri"/>
              </a:rPr>
              <a:t>2</a:t>
            </a:r>
            <a:r>
              <a:rPr lang="en-US" sz="4000" dirty="0">
                <a:solidFill>
                  <a:schemeClr val="bg1"/>
                </a:solidFill>
                <a:latin typeface="Calibri"/>
                <a:cs typeface="Calibri"/>
              </a:rPr>
              <a:t>: Terrorism Funding </a:t>
            </a:r>
            <a:r>
              <a:rPr lang="en-US" altLang="en-US" sz="4000" dirty="0">
                <a:solidFill>
                  <a:schemeClr val="bg1"/>
                </a:solidFill>
                <a:latin typeface="Calibri"/>
                <a:cs typeface="Calibri"/>
              </a:rPr>
              <a:t>2</a:t>
            </a:r>
          </a:p>
        </p:txBody>
      </p:sp>
      <p:sp>
        <p:nvSpPr>
          <p:cNvPr id="7" name="Υπότιτλος 6"/>
          <p:cNvSpPr>
            <a:spLocks noGrp="1"/>
          </p:cNvSpPr>
          <p:nvPr>
            <p:ph type="subTitle" idx="1"/>
          </p:nvPr>
        </p:nvSpPr>
        <p:spPr/>
        <p:txBody>
          <a:bodyPr>
            <a:normAutofit lnSpcReduction="10000"/>
          </a:bodyPr>
          <a:lstStyle/>
          <a:p>
            <a:r>
              <a:rPr lang="en-US" altLang="en-US" sz="4000" b="1" dirty="0">
                <a:solidFill>
                  <a:schemeClr val="bg1"/>
                </a:solidFill>
                <a:latin typeface="Calibri"/>
                <a:ea typeface="+mj-ea"/>
                <a:cs typeface="Calibri"/>
              </a:rPr>
              <a:t>LPV - Belgium</a:t>
            </a:r>
          </a:p>
        </p:txBody>
      </p:sp>
      <p:sp>
        <p:nvSpPr>
          <p:cNvPr id="3" name="Θέση αριθμού διαφάνειας 2"/>
          <p:cNvSpPr>
            <a:spLocks noGrp="1"/>
          </p:cNvSpPr>
          <p:nvPr>
            <p:ph type="sldNum" sz="quarter" idx="4294967295"/>
          </p:nvPr>
        </p:nvSpPr>
        <p:spPr>
          <a:xfrm>
            <a:off x="8286750" y="7007225"/>
            <a:ext cx="2405063" cy="401638"/>
          </a:xfrm>
          <a:prstGeom prst="rect">
            <a:avLst/>
          </a:prstGeom>
        </p:spPr>
        <p:txBody>
          <a:bodyPr/>
          <a:lstStyle/>
          <a:p>
            <a:fld id="{1ECA7B76-5FFE-B84B-8D18-C32D522DFC7F}" type="slidenum">
              <a:rPr lang="it-IT" smtClean="0"/>
              <a:t>98</a:t>
            </a:fld>
            <a:endParaRPr lang="it-IT"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Θέση περιεχομένου 1"/>
          <p:cNvSpPr>
            <a:spLocks noGrp="1"/>
          </p:cNvSpPr>
          <p:nvPr>
            <p:ph idx="1"/>
          </p:nvPr>
        </p:nvSpPr>
        <p:spPr>
          <a:xfrm>
            <a:off x="735330" y="2366645"/>
            <a:ext cx="5650230" cy="4639945"/>
          </a:xfrm>
        </p:spPr>
        <p:txBody>
          <a:bodyPr>
            <a:noAutofit/>
          </a:bodyPr>
          <a:lstStyle/>
          <a:p>
            <a:r>
              <a:rPr lang="en-US" sz="4000" dirty="0">
                <a:solidFill>
                  <a:schemeClr val="tx2"/>
                </a:solidFill>
                <a:latin typeface="Pangram" pitchFamily="2" charset="77"/>
                <a:ea typeface="+mn-ea"/>
                <a:cs typeface="+mn-cs"/>
              </a:rPr>
              <a:t>Scenario description:</a:t>
            </a:r>
            <a:r>
              <a:rPr lang="en-US" sz="3600" b="1" dirty="0">
                <a:solidFill>
                  <a:srgbClr val="0070C0"/>
                </a:solidFill>
                <a:sym typeface="+mn-ea"/>
              </a:rPr>
              <a:t> </a:t>
            </a:r>
          </a:p>
          <a:p>
            <a:pPr marL="961390" lvl="1" indent="-457200" algn="l">
              <a:buFont typeface="Arial" panose="020B0604020202020204" pitchFamily="34" charset="0"/>
              <a:buChar char="•"/>
            </a:pPr>
            <a:r>
              <a:rPr lang="en-US" sz="2000" b="1" dirty="0">
                <a:solidFill>
                  <a:srgbClr val="0070C0"/>
                </a:solidFill>
                <a:sym typeface="+mn-ea"/>
              </a:rPr>
              <a:t>Young adult at school displays disturbing behavior or radicalisation</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Starts to wear a burka</a:t>
            </a:r>
            <a:endParaRPr lang="en-US" sz="2000" b="1" dirty="0">
              <a:solidFill>
                <a:srgbClr val="0070C0"/>
              </a:solidFill>
            </a:endParaRPr>
          </a:p>
          <a:p>
            <a:pPr marL="961390" lvl="1" indent="-457200" algn="l">
              <a:buFont typeface="Arial" panose="020B0604020202020204" pitchFamily="34" charset="0"/>
              <a:buChar char="•"/>
            </a:pPr>
            <a:r>
              <a:rPr lang="en-US" sz="2000" b="1" dirty="0">
                <a:solidFill>
                  <a:srgbClr val="0070C0"/>
                </a:solidFill>
                <a:sym typeface="+mn-ea"/>
              </a:rPr>
              <a:t>Family is isolated and unwilling to engage</a:t>
            </a:r>
            <a:endParaRPr lang="en-US" altLang="en-US" sz="2875" b="1" dirty="0">
              <a:solidFill>
                <a:schemeClr val="accent2"/>
              </a:solidFill>
              <a:sym typeface="+mn-ea"/>
            </a:endParaRPr>
          </a:p>
          <a:p>
            <a:pPr marL="1304290" lvl="2" indent="-342900" algn="l">
              <a:buFont typeface="Arial" panose="020B0604020202020204" pitchFamily="34" charset="0"/>
              <a:buChar char="•"/>
            </a:pPr>
            <a:r>
              <a:rPr lang="en-US" altLang="en-US" sz="2000" b="1" dirty="0">
                <a:solidFill>
                  <a:srgbClr val="FF0000"/>
                </a:solidFill>
                <a:sym typeface="+mn-ea"/>
              </a:rPr>
              <a:t>The narration of the scenario should be extended </a:t>
            </a:r>
            <a:endParaRPr lang="en-US" altLang="en-US" sz="2000" b="1" dirty="0">
              <a:solidFill>
                <a:srgbClr val="0070C0"/>
              </a:solidFill>
              <a:sym typeface="+mn-ea"/>
            </a:endParaRPr>
          </a:p>
          <a:p>
            <a:pPr marL="847090" lvl="1" indent="-342900" algn="l">
              <a:buFont typeface="Arial" panose="020B0604020202020204" pitchFamily="34" charset="0"/>
              <a:buChar char="•"/>
            </a:pPr>
            <a:r>
              <a:rPr lang="en-US" altLang="en-US" sz="2400" b="1" dirty="0">
                <a:solidFill>
                  <a:schemeClr val="accent2"/>
                </a:solidFill>
                <a:sym typeface="+mn-ea"/>
              </a:rPr>
              <a:t>The title of the scenario is missing</a:t>
            </a:r>
            <a:endParaRPr lang="en-US" altLang="en-US" sz="1600" b="1" dirty="0">
              <a:solidFill>
                <a:schemeClr val="accent2"/>
              </a:solidFill>
              <a:sym typeface="+mn-ea"/>
            </a:endParaRPr>
          </a:p>
        </p:txBody>
      </p:sp>
      <p:sp>
        <p:nvSpPr>
          <p:cNvPr id="3" name="Θέση αριθμού διαφάνειας 2"/>
          <p:cNvSpPr>
            <a:spLocks noGrp="1"/>
          </p:cNvSpPr>
          <p:nvPr>
            <p:ph type="sldNum" sz="quarter" idx="12"/>
          </p:nvPr>
        </p:nvSpPr>
        <p:spPr/>
        <p:txBody>
          <a:bodyPr/>
          <a:lstStyle/>
          <a:p>
            <a:fld id="{1ECA7B76-5FFE-B84B-8D18-C32D522DFC7F}" type="slidenum">
              <a:rPr lang="it-IT" smtClean="0"/>
              <a:t>99</a:t>
            </a:fld>
            <a:endParaRPr lang="it-IT" dirty="0"/>
          </a:p>
        </p:txBody>
      </p:sp>
      <p:sp>
        <p:nvSpPr>
          <p:cNvPr id="4" name="Θέση κειμένου 3"/>
          <p:cNvSpPr>
            <a:spLocks noGrp="1"/>
          </p:cNvSpPr>
          <p:nvPr>
            <p:ph type="body" sz="quarter" idx="13"/>
          </p:nvPr>
        </p:nvSpPr>
        <p:spPr/>
        <p:txBody>
          <a:bodyPr>
            <a:noAutofit/>
          </a:bodyPr>
          <a:lstStyle/>
          <a:p>
            <a:r>
              <a:rPr lang="en-US" sz="2600" dirty="0">
                <a:latin typeface="Calibri"/>
                <a:cs typeface="Calibri"/>
                <a:sym typeface="+mn-ea"/>
              </a:rPr>
              <a:t>Scenario </a:t>
            </a:r>
            <a:r>
              <a:rPr lang="en-US" altLang="en-US" sz="2600" dirty="0">
                <a:latin typeface="Calibri"/>
                <a:cs typeface="Calibri"/>
                <a:sym typeface="+mn-ea"/>
              </a:rPr>
              <a:t>2</a:t>
            </a:r>
            <a:r>
              <a:rPr lang="en-US" sz="2600" dirty="0">
                <a:latin typeface="Calibri"/>
                <a:cs typeface="Calibri"/>
                <a:sym typeface="+mn-ea"/>
              </a:rPr>
              <a:t>: Terrorism Funding </a:t>
            </a:r>
            <a:r>
              <a:rPr lang="en-US" altLang="en-US" sz="2600" dirty="0">
                <a:latin typeface="Calibri"/>
                <a:cs typeface="Calibri"/>
                <a:sym typeface="+mn-ea"/>
              </a:rPr>
              <a:t>2 (LPV)</a:t>
            </a:r>
          </a:p>
        </p:txBody>
      </p:sp>
      <p:pic>
        <p:nvPicPr>
          <p:cNvPr id="9" name="Picture 8" descr="C:\Users\magoulianitis\Desktop\149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7811" y="2661383"/>
            <a:ext cx="3723894" cy="38912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heme/theme1.xml><?xml version="1.0" encoding="utf-8"?>
<a:theme xmlns:a="http://schemas.openxmlformats.org/drawingml/2006/main" name="anita">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anita</Template>
  <TotalTime>3020</TotalTime>
  <Words>8311</Words>
  <Application>Microsoft Macintosh PowerPoint</Application>
  <PresentationFormat>Custom</PresentationFormat>
  <Paragraphs>1414</Paragraphs>
  <Slides>127</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127</vt:i4>
      </vt:variant>
    </vt:vector>
  </HeadingPairs>
  <TitlesOfParts>
    <vt:vector size="138" baseType="lpstr">
      <vt:lpstr>ＭＳ 明朝</vt:lpstr>
      <vt:lpstr>Arial</vt:lpstr>
      <vt:lpstr>Calibri</vt:lpstr>
      <vt:lpstr>Cambria</vt:lpstr>
      <vt:lpstr>Pangram</vt:lpstr>
      <vt:lpstr>Pangram Black</vt:lpstr>
      <vt:lpstr>Pangram ExtraBold</vt:lpstr>
      <vt:lpstr>Times New Roman</vt:lpstr>
      <vt:lpstr>Trebuchet MS</vt:lpstr>
      <vt:lpstr>Wingdings</vt:lpstr>
      <vt:lpstr>anita</vt:lpstr>
      <vt:lpstr>WP4 Use cases, Requirements and System Architecture</vt:lpstr>
      <vt:lpstr>PowerPoint Presentation</vt:lpstr>
      <vt:lpstr>PowerPoint Presentation</vt:lpstr>
      <vt:lpstr>PowerPoint Presentation</vt:lpstr>
      <vt:lpstr>Use case 1: Counterfeit/falsified medicine, drugs and NPS</vt:lpstr>
      <vt:lpstr>PowerPoint Presentation</vt:lpstr>
      <vt:lpstr>PowerPoint Presentation</vt:lpstr>
      <vt:lpstr>Scenario 1: Cyberspace Drug Trafficking Serbia</vt:lpstr>
      <vt:lpstr>PowerPoint Presentation</vt:lpstr>
      <vt:lpstr>PowerPoint Presentation</vt:lpstr>
      <vt:lpstr>PowerPoint Presentation</vt:lpstr>
      <vt:lpstr>PowerPoint Presentation</vt:lpstr>
      <vt:lpstr>PowerPoint Presentation</vt:lpstr>
      <vt:lpstr>Scenario 2: Drug Dealer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3: Delivery Of Drugs At An Address</vt:lpstr>
      <vt:lpstr>PowerPoint Presentation</vt:lpstr>
      <vt:lpstr>PowerPoint Presentation</vt:lpstr>
      <vt:lpstr>PowerPoint Presentation</vt:lpstr>
      <vt:lpstr>PowerPoint Presentation</vt:lpstr>
      <vt:lpstr>PowerPoint Presentation</vt:lpstr>
      <vt:lpstr>Scenario 4: Counterfeit/falsified medicine, drugs and NPS</vt:lpstr>
      <vt:lpstr>PowerPoint Presentation</vt:lpstr>
      <vt:lpstr>PowerPoint Presentation</vt:lpstr>
      <vt:lpstr>PowerPoint Presentation</vt:lpstr>
      <vt:lpstr>PowerPoint Presentation</vt:lpstr>
      <vt:lpstr>PowerPoint Presentation</vt:lpstr>
      <vt:lpstr>Scenario 5: Counterfeit/falsified medicine, drugs and NPS</vt:lpstr>
      <vt:lpstr>PowerPoint Presentation</vt:lpstr>
      <vt:lpstr>PowerPoint Presentation</vt:lpstr>
      <vt:lpstr>PowerPoint Presentation</vt:lpstr>
      <vt:lpstr>PowerPoint Presentation</vt:lpstr>
      <vt:lpstr>PowerPoint Presentation</vt:lpstr>
      <vt:lpstr>PowerPoint Presentation</vt:lpstr>
      <vt:lpstr>Scenario 6: Buy substances in order to make drugs</vt:lpstr>
      <vt:lpstr>PowerPoint Presentation</vt:lpstr>
      <vt:lpstr>PowerPoint Presentation</vt:lpstr>
      <vt:lpstr>PowerPoint Presentation</vt:lpstr>
      <vt:lpstr>PowerPoint Presentation</vt:lpstr>
      <vt:lpstr>PowerPoint Presentation</vt:lpstr>
      <vt:lpstr>Scenario 7: Europe’s migrant crisis</vt:lpstr>
      <vt:lpstr>PowerPoint Presentation</vt:lpstr>
      <vt:lpstr>PowerPoint Presentation</vt:lpstr>
      <vt:lpstr>PowerPoint Presentation</vt:lpstr>
      <vt:lpstr>PowerPoint Presentation</vt:lpstr>
      <vt:lpstr>PowerPoint Presentation</vt:lpstr>
      <vt:lpstr>PowerPoint Presentation</vt:lpstr>
      <vt:lpstr>Use case 2: Weapons and Firearms trafficking</vt:lpstr>
      <vt:lpstr>PowerPoint Presentation</vt:lpstr>
      <vt:lpstr>PowerPoint Presentation</vt:lpstr>
      <vt:lpstr>Scenario 1: Cyberspace Weapons Trafficking</vt:lpstr>
      <vt:lpstr>PowerPoint Presentation</vt:lpstr>
      <vt:lpstr>PowerPoint Presentation</vt:lpstr>
      <vt:lpstr>PowerPoint Presentation</vt:lpstr>
      <vt:lpstr>PowerPoint Presentation</vt:lpstr>
      <vt:lpstr>PowerPoint Presentation</vt:lpstr>
      <vt:lpstr>Scenario 2: Hidden parts</vt:lpstr>
      <vt:lpstr>PowerPoint Presentation</vt:lpstr>
      <vt:lpstr>PowerPoint Presentation</vt:lpstr>
      <vt:lpstr>PowerPoint Presentation</vt:lpstr>
      <vt:lpstr>PowerPoint Presentation</vt:lpstr>
      <vt:lpstr>PowerPoint Presentation</vt:lpstr>
      <vt:lpstr>Scenario 3: Mock ups</vt:lpstr>
      <vt:lpstr>PowerPoint Presentation</vt:lpstr>
      <vt:lpstr>PowerPoint Presentation</vt:lpstr>
      <vt:lpstr>PowerPoint Presentation</vt:lpstr>
      <vt:lpstr>PowerPoint Presentation</vt:lpstr>
      <vt:lpstr>PowerPoint Presentation</vt:lpstr>
      <vt:lpstr>Scenario 4: Show off</vt:lpstr>
      <vt:lpstr>PowerPoint Presentation</vt:lpstr>
      <vt:lpstr>PowerPoint Presentation</vt:lpstr>
      <vt:lpstr>PowerPoint Presentation</vt:lpstr>
      <vt:lpstr>PowerPoint Presentation</vt:lpstr>
      <vt:lpstr>PowerPoint Presentation</vt:lpstr>
      <vt:lpstr>Scenario 5: Gun education</vt:lpstr>
      <vt:lpstr>PowerPoint Presentation</vt:lpstr>
      <vt:lpstr>PowerPoint Presentation</vt:lpstr>
      <vt:lpstr>PowerPoint Presentation</vt:lpstr>
      <vt:lpstr>PowerPoint Presentation</vt:lpstr>
      <vt:lpstr>PowerPoint Presentation</vt:lpstr>
      <vt:lpstr>Use case 3: Terrorism Funding</vt:lpstr>
      <vt:lpstr>PowerPoint Presentation</vt:lpstr>
      <vt:lpstr>PowerPoint Presentation</vt:lpstr>
      <vt:lpstr>Scenario 1: Terrorism Funding 1</vt:lpstr>
      <vt:lpstr>PowerPoint Presentation</vt:lpstr>
      <vt:lpstr>PowerPoint Presentation</vt:lpstr>
      <vt:lpstr>PowerPoint Presentation</vt:lpstr>
      <vt:lpstr>PowerPoint Presentation</vt:lpstr>
      <vt:lpstr>PowerPoint Presentation</vt:lpstr>
      <vt:lpstr>Scenario 2: Terrorism Funding 2</vt:lpstr>
      <vt:lpstr>PowerPoint Presentation</vt:lpstr>
      <vt:lpstr>PowerPoint Presentation</vt:lpstr>
      <vt:lpstr>PowerPoint Presentation</vt:lpstr>
      <vt:lpstr>PowerPoint Presentation</vt:lpstr>
      <vt:lpstr>PowerPoint Presentation</vt:lpstr>
      <vt:lpstr>Scenario 3: Terrorism Funding 3</vt:lpstr>
      <vt:lpstr>PowerPoint Presentation</vt:lpstr>
      <vt:lpstr>PowerPoint Presentation</vt:lpstr>
      <vt:lpstr>PowerPoint Presentation</vt:lpstr>
      <vt:lpstr>PowerPoint Presentation</vt:lpstr>
      <vt:lpstr>PowerPoint Presentation</vt:lpstr>
      <vt:lpstr>Scenario 4: Terrorism Funding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Scenario 5: Terrorism Funding</vt:lpstr>
      <vt:lpstr>PowerPoint Presentation</vt:lpstr>
      <vt:lpstr>PowerPoint Presentation</vt:lpstr>
      <vt:lpstr>PowerPoint Presentation</vt:lpstr>
      <vt:lpstr>PowerPoint Presentation</vt:lpstr>
      <vt:lpstr>Functional Requirements in Use Cases</vt:lpstr>
      <vt:lpstr>PowerPoint Presentation</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Youssef Bouali</dc:creator>
  <cp:lastModifiedBy>G P</cp:lastModifiedBy>
  <cp:revision>446</cp:revision>
  <dcterms:created xsi:type="dcterms:W3CDTF">2018-10-05T14:08:39Z</dcterms:created>
  <dcterms:modified xsi:type="dcterms:W3CDTF">2018-10-11T09:32:02Z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